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1" r:id="rId4"/>
  </p:sldMasterIdLst>
  <p:notesMasterIdLst>
    <p:notesMasterId r:id="rId20"/>
  </p:notesMasterIdLst>
  <p:handoutMasterIdLst>
    <p:handoutMasterId r:id="rId21"/>
  </p:handoutMasterIdLst>
  <p:sldIdLst>
    <p:sldId id="265" r:id="rId5"/>
    <p:sldId id="267" r:id="rId6"/>
    <p:sldId id="268" r:id="rId7"/>
    <p:sldId id="271" r:id="rId8"/>
    <p:sldId id="279" r:id="rId9"/>
    <p:sldId id="278" r:id="rId10"/>
    <p:sldId id="275" r:id="rId11"/>
    <p:sldId id="272" r:id="rId12"/>
    <p:sldId id="285" r:id="rId13"/>
    <p:sldId id="283" r:id="rId14"/>
    <p:sldId id="281" r:id="rId15"/>
    <p:sldId id="282" r:id="rId16"/>
    <p:sldId id="273" r:id="rId17"/>
    <p:sldId id="266" r:id="rId18"/>
    <p:sldId id="262" r:id="rId19"/>
  </p:sldIdLst>
  <p:sldSz cx="10058400" cy="77724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6" autoAdjust="0"/>
    <p:restoredTop sz="94652" autoAdjust="0"/>
  </p:normalViewPr>
  <p:slideViewPr>
    <p:cSldViewPr snapToGrid="0">
      <p:cViewPr varScale="1">
        <p:scale>
          <a:sx n="93" d="100"/>
          <a:sy n="93" d="100"/>
        </p:scale>
        <p:origin x="1668" y="9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9" d="100"/>
          <a:sy n="79" d="100"/>
        </p:scale>
        <p:origin x="2227"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52D58D5-00AD-42F3-A9DF-68CFCDA7FCB2}"/>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377D2345-1E74-47FF-8DFE-436FF13379AC}"/>
              </a:ext>
            </a:extLst>
          </p:cNvPr>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CAB347C1-6077-46F8-81B7-62214008D1B3}" type="datetimeFigureOut">
              <a:rPr lang="en-US" smtClean="0"/>
              <a:t>4/5/2023</a:t>
            </a:fld>
            <a:endParaRPr lang="en-US" dirty="0"/>
          </a:p>
        </p:txBody>
      </p:sp>
      <p:sp>
        <p:nvSpPr>
          <p:cNvPr id="4" name="Footer Placeholder 3">
            <a:extLst>
              <a:ext uri="{FF2B5EF4-FFF2-40B4-BE49-F238E27FC236}">
                <a16:creationId xmlns:a16="http://schemas.microsoft.com/office/drawing/2014/main" id="{CB419CAC-621D-4C63-A8D7-2C2D93B63E17}"/>
              </a:ext>
            </a:extLst>
          </p:cNvPr>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24879851-F06C-41A9-8ECD-EF2D9A88B274}"/>
              </a:ext>
            </a:extLst>
          </p:cNvPr>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D60D4DD0-CDC8-413E-8BD7-AF1815EF4FA0}" type="slidenum">
              <a:rPr lang="en-US" smtClean="0"/>
              <a:t>‹#›</a:t>
            </a:fld>
            <a:endParaRPr lang="en-US" dirty="0"/>
          </a:p>
        </p:txBody>
      </p:sp>
    </p:spTree>
    <p:extLst>
      <p:ext uri="{BB962C8B-B14F-4D97-AF65-F5344CB8AC3E}">
        <p14:creationId xmlns:p14="http://schemas.microsoft.com/office/powerpoint/2010/main" val="28328288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62F8ABDA-1FDD-4165-B5CD-F0088F180AA7}" type="datetimeFigureOut">
              <a:rPr lang="en-US" smtClean="0"/>
              <a:t>4/5/2023</a:t>
            </a:fld>
            <a:endParaRPr lang="en-US" dirty="0"/>
          </a:p>
        </p:txBody>
      </p:sp>
      <p:sp>
        <p:nvSpPr>
          <p:cNvPr id="4" name="Slide Image Placeholder 3"/>
          <p:cNvSpPr>
            <a:spLocks noGrp="1" noRot="1" noChangeAspect="1"/>
          </p:cNvSpPr>
          <p:nvPr>
            <p:ph type="sldImg" idx="2"/>
          </p:nvPr>
        </p:nvSpPr>
        <p:spPr>
          <a:xfrm>
            <a:off x="3074988" y="857250"/>
            <a:ext cx="2994025" cy="23145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6AE7DF9D-86ED-4F45-9E0F-EC6EE65741FA}" type="slidenum">
              <a:rPr lang="en-US" smtClean="0"/>
              <a:t>‹#›</a:t>
            </a:fld>
            <a:endParaRPr lang="en-US" dirty="0"/>
          </a:p>
        </p:txBody>
      </p:sp>
    </p:spTree>
    <p:extLst>
      <p:ext uri="{BB962C8B-B14F-4D97-AF65-F5344CB8AC3E}">
        <p14:creationId xmlns:p14="http://schemas.microsoft.com/office/powerpoint/2010/main" val="29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F970F7-A762-472B-AA50-B8D9ADB0B73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16322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43000"/>
            <a:ext cx="3994150" cy="3086100"/>
          </a:xfrm>
        </p:spPr>
      </p:sp>
      <p:sp>
        <p:nvSpPr>
          <p:cNvPr id="3" name="Notes Placeholder 2"/>
          <p:cNvSpPr>
            <a:spLocks noGrp="1"/>
          </p:cNvSpPr>
          <p:nvPr>
            <p:ph type="body" idx="1"/>
          </p:nvPr>
        </p:nvSpPr>
        <p:spPr/>
        <p:txBody>
          <a:bodyPr/>
          <a:lstStyle/>
          <a:p>
            <a:r>
              <a:rPr lang="en-GB" dirty="0">
                <a:cs typeface="Calibri"/>
              </a:rPr>
              <a:t>Bp reads = the length in base pairs of a DNA fragment, known as a read</a:t>
            </a:r>
          </a:p>
          <a:p>
            <a:endParaRPr lang="en-GB" dirty="0">
              <a:cs typeface="Calibri"/>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F970F7-A762-472B-AA50-B8D9ADB0B73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7348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43000"/>
            <a:ext cx="3994150" cy="3086100"/>
          </a:xfrm>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F970F7-A762-472B-AA50-B8D9ADB0B73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9168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43000"/>
            <a:ext cx="3994150" cy="3086100"/>
          </a:xfrm>
        </p:spPr>
      </p:sp>
      <p:sp>
        <p:nvSpPr>
          <p:cNvPr id="3" name="Notes Placeholder 2"/>
          <p:cNvSpPr>
            <a:spLocks noGrp="1"/>
          </p:cNvSpPr>
          <p:nvPr>
            <p:ph type="body" idx="1"/>
          </p:nvPr>
        </p:nvSpPr>
        <p:spPr/>
        <p:txBody>
          <a:bodyPr/>
          <a:lstStyle/>
          <a:p>
            <a:r>
              <a:rPr lang="en-GB" dirty="0">
                <a:cs typeface="Calibri" panose="020F0502020204030204"/>
              </a:rPr>
              <a:t>Explain how to play mastermind:</a:t>
            </a:r>
          </a:p>
          <a:p>
            <a:endParaRPr lang="en-GB" dirty="0">
              <a:cs typeface="Calibri" panose="020F0502020204030204"/>
            </a:endParaRPr>
          </a:p>
          <a:p>
            <a:r>
              <a:rPr lang="en-GB" dirty="0">
                <a:cs typeface="Calibri" panose="020F0502020204030204"/>
              </a:rPr>
              <a:t>The code maker writes down their DNA code made up of the 4 nucleotide bases (ATCG)</a:t>
            </a:r>
          </a:p>
          <a:p>
            <a:r>
              <a:rPr lang="en-GB" dirty="0">
                <a:cs typeface="Calibri" panose="020F0502020204030204"/>
              </a:rPr>
              <a:t>The code breaker will then have 10 guesses to crack the code</a:t>
            </a:r>
          </a:p>
          <a:p>
            <a:r>
              <a:rPr lang="en-GB" dirty="0">
                <a:cs typeface="Calibri" panose="020F0502020204030204"/>
              </a:rPr>
              <a:t>After each guess the code maker will place an X or O, letting you know if you have any correct letters and if they’re in the correct place</a:t>
            </a:r>
          </a:p>
          <a:p>
            <a:r>
              <a:rPr lang="en-GB" dirty="0">
                <a:cs typeface="Calibri" panose="020F0502020204030204"/>
              </a:rPr>
              <a:t>The code breaker who guessed the code quickest wins (least number </a:t>
            </a:r>
            <a:r>
              <a:rPr lang="en-GB">
                <a:cs typeface="Calibri" panose="020F0502020204030204"/>
              </a:rPr>
              <a:t>of guesses)</a:t>
            </a:r>
            <a:endParaRPr lang="en-GB" dirty="0">
              <a:cs typeface="Calibri" panose="020F0502020204030204"/>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F970F7-A762-472B-AA50-B8D9ADB0B73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12948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F970F7-A762-472B-AA50-B8D9ADB0B73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3787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a:t>
            </a:r>
            <a:r>
              <a:rPr lang="en-GB" baseline="0" dirty="0"/>
              <a:t> m</a:t>
            </a:r>
            <a:r>
              <a:rPr lang="en-GB" dirty="0"/>
              <a:t>ore information</a:t>
            </a:r>
            <a:r>
              <a:rPr lang="en-GB" baseline="0" dirty="0"/>
              <a:t> - https://www.babraham.ac.uk/our-research </a:t>
            </a:r>
          </a:p>
          <a:p>
            <a:endParaRPr lang="en-GB"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148188-1794-4EBD-8780-65AC07FC00A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8520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43000"/>
            <a:ext cx="399415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DNA stands for </a:t>
            </a:r>
            <a:r>
              <a:rPr lang="en-GB" dirty="0" err="1"/>
              <a:t>DeoxyriboNucleic</a:t>
            </a:r>
            <a:r>
              <a:rPr lang="en-GB" dirty="0"/>
              <a:t> Acid</a:t>
            </a:r>
          </a:p>
          <a:p>
            <a:pPr marL="628650" lvl="1" indent="-171450">
              <a:buFont typeface="Arial" panose="020B0604020202020204" pitchFamily="34" charset="0"/>
              <a:buChar char="•"/>
            </a:pPr>
            <a:r>
              <a:rPr lang="en-GB" dirty="0"/>
              <a:t>Stores the genetic information in our cells </a:t>
            </a:r>
            <a:endParaRPr lang="en-GB" dirty="0">
              <a:cs typeface="Calibri"/>
            </a:endParaRP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Made up of 4 bases: adenine, thymine, cytosine, guanine</a:t>
            </a:r>
            <a:endParaRPr lang="en-GB" dirty="0">
              <a:cs typeface="Calibri"/>
            </a:endParaRP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Complimentary pairs A – T (2 hydrogen bonds) and C – G (3 hydrogen bonds)</a:t>
            </a:r>
            <a:endParaRPr lang="en-GB" dirty="0">
              <a:cs typeface="Calibri"/>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F970F7-A762-472B-AA50-B8D9ADB0B73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7570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43000"/>
            <a:ext cx="399415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Made up of 4 bases: adenine, thymine, cytosine, guanine</a:t>
            </a:r>
          </a:p>
          <a:p>
            <a:pPr marL="171450" indent="-171450">
              <a:buFont typeface="Arial" panose="020B0604020202020204" pitchFamily="34" charset="0"/>
              <a:buChar char="•"/>
            </a:pPr>
            <a:endParaRPr lang="en-GB" dirty="0">
              <a:cs typeface="Calibri"/>
            </a:endParaRPr>
          </a:p>
          <a:p>
            <a:pPr marL="171450" indent="-171450">
              <a:buFont typeface="Arial" panose="020B0604020202020204" pitchFamily="34" charset="0"/>
              <a:buChar char="•"/>
            </a:pPr>
            <a:r>
              <a:rPr lang="en-GB" dirty="0">
                <a:cs typeface="Calibri"/>
              </a:rPr>
              <a:t>With a </a:t>
            </a:r>
            <a:r>
              <a:rPr lang="en-GB" dirty="0"/>
              <a:t>sugar-phosphate backbone held together by phosphodiester bonds</a:t>
            </a:r>
            <a:endParaRPr lang="en-GB" dirty="0">
              <a:cs typeface="Calibri"/>
            </a:endParaRPr>
          </a:p>
          <a:p>
            <a:pPr marL="171450" indent="-171450">
              <a:buFont typeface="Arial" panose="020B0604020202020204" pitchFamily="34" charset="0"/>
              <a:buChar char="•"/>
            </a:pPr>
            <a:endParaRPr lang="en-GB" dirty="0">
              <a:cs typeface="Calibri"/>
            </a:endParaRPr>
          </a:p>
          <a:p>
            <a:pPr marL="171450" indent="-171450">
              <a:buFont typeface="Arial" panose="020B0604020202020204" pitchFamily="34" charset="0"/>
              <a:buChar char="•"/>
            </a:pPr>
            <a:r>
              <a:rPr lang="en-GB" dirty="0">
                <a:cs typeface="Calibri"/>
              </a:rPr>
              <a:t>Red = phosphodiester bonds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F970F7-A762-472B-AA50-B8D9ADB0B73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2647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43000"/>
            <a:ext cx="399415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order of bases = determines genes (functional or not) which is important to know when we want to treat heritable/genetic diseases like sickle cell anaemia </a:t>
            </a:r>
            <a:endParaRPr lang="en-GB" dirty="0">
              <a:cs typeface="Calibri"/>
            </a:endParaRP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F970F7-A762-472B-AA50-B8D9ADB0B73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6442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43000"/>
            <a:ext cx="399415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Genomics describes the study of all of a person's genes (the entire genome)</a:t>
            </a:r>
            <a:endParaRPr lang="en-US" dirty="0">
              <a:cs typeface="Calibri" panose="020F0502020204030204"/>
            </a:endParaRPr>
          </a:p>
          <a:p>
            <a:pPr lvl="1" indent="-171450">
              <a:buFont typeface="Arial" panose="020B0604020202020204" pitchFamily="34" charset="0"/>
              <a:buChar char="•"/>
            </a:pPr>
            <a:r>
              <a:rPr lang="en-GB" dirty="0">
                <a:cs typeface="Calibri"/>
              </a:rPr>
              <a:t>Only about 1% of the genome codes for proteins </a:t>
            </a:r>
          </a:p>
          <a:p>
            <a:pPr marL="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cs typeface="Calibri"/>
              </a:rPr>
              <a:t>Genome = </a:t>
            </a:r>
            <a:r>
              <a:rPr lang="en-GB" b="0" i="0" u="none" strike="noStrike" dirty="0">
                <a:solidFill>
                  <a:srgbClr val="202124"/>
                </a:solidFill>
                <a:effectLst/>
                <a:latin typeface="arial" panose="020B0604020202020204" pitchFamily="34" charset="0"/>
              </a:rPr>
              <a:t>the complete set of genes or genetic material present in a cell or organism.</a:t>
            </a:r>
          </a:p>
          <a:p>
            <a:pPr marL="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cs typeface="Calibri"/>
            </a:endParaRPr>
          </a:p>
          <a:p>
            <a:pPr marL="171450" indent="-171450">
              <a:buFont typeface="Arial" panose="020B0604020202020204" pitchFamily="34" charset="0"/>
              <a:buChar char="•"/>
            </a:pPr>
            <a:r>
              <a:rPr lang="en-GB" dirty="0">
                <a:cs typeface="Calibri"/>
              </a:rPr>
              <a:t>Whereas Genetics is the study of genes and how 'traits' are passed down from one generation to the next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F970F7-A762-472B-AA50-B8D9ADB0B73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2330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43000"/>
            <a:ext cx="3994150" cy="30861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cs typeface="Calibri"/>
              </a:rPr>
              <a:t>Sanger sequencing is v</a:t>
            </a:r>
            <a:r>
              <a:rPr lang="en-GB" sz="1200" dirty="0">
                <a:solidFill>
                  <a:srgbClr val="0F1B5F"/>
                </a:solidFill>
                <a:latin typeface="Myriad Pro Light"/>
              </a:rPr>
              <a:t>ery time consuming! It took 13 years to complete The Human Genome Project (completed in 2003)</a:t>
            </a:r>
            <a:endParaRPr lang="en-GB" sz="1200" dirty="0">
              <a:solidFill>
                <a:srgbClr val="0F1B5F"/>
              </a:solidFill>
              <a:latin typeface="Myriad Pro Light" panose="020B0403030403020204" pitchFamily="34" charset="0"/>
            </a:endParaRP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We are now able to sequence a human genome in around day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cs typeface="Calibri"/>
              </a:rPr>
              <a:t>NGS uses Polymerase Chain Reaction (PCR) to amplify DNA which is much quicker</a:t>
            </a:r>
            <a:endParaRPr lang="en-GB" u="none" dirty="0">
              <a:cs typeface="Calibri"/>
            </a:endParaRPr>
          </a:p>
          <a:p>
            <a:pPr marL="171450" indent="-171450">
              <a:buFont typeface="Arial" panose="020B0604020202020204" pitchFamily="34" charset="0"/>
              <a:buChar char="•"/>
            </a:pPr>
            <a:endParaRPr lang="en-GB" dirty="0">
              <a:cs typeface="Calibri"/>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F970F7-A762-472B-AA50-B8D9ADB0B73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3151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43000"/>
            <a:ext cx="399415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cs typeface="Calibri"/>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F970F7-A762-472B-AA50-B8D9ADB0B73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57185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43000"/>
            <a:ext cx="3994150" cy="3086100"/>
          </a:xfrm>
        </p:spPr>
      </p:sp>
      <p:sp>
        <p:nvSpPr>
          <p:cNvPr id="3" name="Notes Placeholder 2"/>
          <p:cNvSpPr>
            <a:spLocks noGrp="1"/>
          </p:cNvSpPr>
          <p:nvPr>
            <p:ph type="body" idx="1"/>
          </p:nvPr>
        </p:nvSpPr>
        <p:spPr/>
        <p:txBody>
          <a:bodyPr/>
          <a:lstStyle/>
          <a:p>
            <a:pPr>
              <a:defRPr/>
            </a:pPr>
            <a:endParaRPr lang="en-GB" dirty="0">
              <a:cs typeface="Calibri"/>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F970F7-A762-472B-AA50-B8D9ADB0B73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0680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1272012"/>
            <a:ext cx="8549640" cy="1767861"/>
          </a:xfrm>
          <a:prstGeom prst="rect">
            <a:avLst/>
          </a:prstGeom>
        </p:spPr>
        <p:txBody>
          <a:bodyPr anchor="b"/>
          <a:lstStyle>
            <a:lvl1pPr algn="r">
              <a:defRPr sz="3520">
                <a:solidFill>
                  <a:srgbClr val="332F6B"/>
                </a:solidFill>
              </a:defRPr>
            </a:lvl1pPr>
          </a:lstStyle>
          <a:p>
            <a:r>
              <a:rPr lang="en-US"/>
              <a:t>Click to edit Master title style</a:t>
            </a:r>
            <a:endParaRPr lang="en-US" dirty="0"/>
          </a:p>
        </p:txBody>
      </p:sp>
      <p:sp>
        <p:nvSpPr>
          <p:cNvPr id="3" name="Subtitle 2"/>
          <p:cNvSpPr>
            <a:spLocks noGrp="1"/>
          </p:cNvSpPr>
          <p:nvPr>
            <p:ph type="subTitle" idx="1"/>
          </p:nvPr>
        </p:nvSpPr>
        <p:spPr>
          <a:xfrm>
            <a:off x="1760220" y="4082310"/>
            <a:ext cx="7543800" cy="1876530"/>
          </a:xfrm>
          <a:prstGeom prst="rect">
            <a:avLst/>
          </a:prstGeom>
        </p:spPr>
        <p:txBody>
          <a:bodyPr>
            <a:normAutofit/>
          </a:bodyPr>
          <a:lstStyle>
            <a:lvl1pPr marL="0" indent="0" algn="r">
              <a:buNone/>
              <a:defRPr sz="2200"/>
            </a:lvl1pPr>
            <a:lvl2pPr marL="502908" indent="0" algn="ctr">
              <a:buNone/>
              <a:defRPr sz="2200"/>
            </a:lvl2pPr>
            <a:lvl3pPr marL="1005815" indent="0" algn="ctr">
              <a:buNone/>
              <a:defRPr sz="1980"/>
            </a:lvl3pPr>
            <a:lvl4pPr marL="1508723" indent="0" algn="ctr">
              <a:buNone/>
              <a:defRPr sz="1760"/>
            </a:lvl4pPr>
            <a:lvl5pPr marL="2011629" indent="0" algn="ctr">
              <a:buNone/>
              <a:defRPr sz="1760"/>
            </a:lvl5pPr>
            <a:lvl6pPr marL="2514537" indent="0" algn="ctr">
              <a:buNone/>
              <a:defRPr sz="1760"/>
            </a:lvl6pPr>
            <a:lvl7pPr marL="3017444" indent="0" algn="ctr">
              <a:buNone/>
              <a:defRPr sz="1760"/>
            </a:lvl7pPr>
            <a:lvl8pPr marL="3520352" indent="0" algn="ctr">
              <a:buNone/>
              <a:defRPr sz="1760"/>
            </a:lvl8pPr>
            <a:lvl9pPr marL="4023260" indent="0" algn="ctr">
              <a:buNone/>
              <a:defRPr sz="1760"/>
            </a:lvl9pPr>
          </a:lstStyle>
          <a:p>
            <a:r>
              <a:rPr lang="en-US"/>
              <a:t>Click to edit Master subtitle style</a:t>
            </a:r>
            <a:endParaRPr lang="en-US" dirty="0"/>
          </a:p>
        </p:txBody>
      </p:sp>
      <p:sp>
        <p:nvSpPr>
          <p:cNvPr id="4" name="Date Placeholder 3"/>
          <p:cNvSpPr>
            <a:spLocks noGrp="1"/>
          </p:cNvSpPr>
          <p:nvPr>
            <p:ph type="dt" sz="half" idx="10"/>
          </p:nvPr>
        </p:nvSpPr>
        <p:spPr>
          <a:xfrm>
            <a:off x="691515" y="7203870"/>
            <a:ext cx="2263140" cy="413808"/>
          </a:xfrm>
          <a:prstGeom prst="rect">
            <a:avLst/>
          </a:prstGeom>
        </p:spPr>
        <p:txBody>
          <a:bodyPr/>
          <a:lstStyle/>
          <a:p>
            <a:fld id="{D7F0317B-CCC4-41FF-A9DE-F026F49EAAAB}" type="datetimeFigureOut">
              <a:rPr lang="en-GB" smtClean="0"/>
              <a:t>05/04/2023</a:t>
            </a:fld>
            <a:endParaRPr lang="en-GB"/>
          </a:p>
        </p:txBody>
      </p:sp>
      <p:sp>
        <p:nvSpPr>
          <p:cNvPr id="5" name="Footer Placeholder 4"/>
          <p:cNvSpPr>
            <a:spLocks noGrp="1"/>
          </p:cNvSpPr>
          <p:nvPr>
            <p:ph type="ftr" sz="quarter" idx="11"/>
          </p:nvPr>
        </p:nvSpPr>
        <p:spPr>
          <a:xfrm>
            <a:off x="3331845" y="7203870"/>
            <a:ext cx="3394710" cy="413808"/>
          </a:xfrm>
          <a:prstGeom prst="rect">
            <a:avLst/>
          </a:prstGeom>
        </p:spPr>
        <p:txBody>
          <a:bodyPr/>
          <a:lstStyle/>
          <a:p>
            <a:endParaRPr lang="en-GB"/>
          </a:p>
        </p:txBody>
      </p:sp>
    </p:spTree>
    <p:extLst>
      <p:ext uri="{BB962C8B-B14F-4D97-AF65-F5344CB8AC3E}">
        <p14:creationId xmlns:p14="http://schemas.microsoft.com/office/powerpoint/2010/main" val="1797664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91515" y="413811"/>
            <a:ext cx="8675370" cy="470517"/>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691515" y="1215954"/>
            <a:ext cx="8675370" cy="578460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91515" y="7203870"/>
            <a:ext cx="2263140" cy="413808"/>
          </a:xfrm>
          <a:prstGeom prst="rect">
            <a:avLst/>
          </a:prstGeom>
        </p:spPr>
        <p:txBody>
          <a:bodyPr/>
          <a:lstStyle/>
          <a:p>
            <a:fld id="{D7F0317B-CCC4-41FF-A9DE-F026F49EAAAB}" type="datetimeFigureOut">
              <a:rPr lang="en-GB" smtClean="0"/>
              <a:t>05/04/2023</a:t>
            </a:fld>
            <a:endParaRPr lang="en-GB"/>
          </a:p>
        </p:txBody>
      </p:sp>
      <p:sp>
        <p:nvSpPr>
          <p:cNvPr id="5" name="Footer Placeholder 4"/>
          <p:cNvSpPr>
            <a:spLocks noGrp="1"/>
          </p:cNvSpPr>
          <p:nvPr>
            <p:ph type="ftr" sz="quarter" idx="11"/>
          </p:nvPr>
        </p:nvSpPr>
        <p:spPr>
          <a:xfrm>
            <a:off x="3331845" y="7203870"/>
            <a:ext cx="3394710" cy="413808"/>
          </a:xfrm>
          <a:prstGeom prst="rect">
            <a:avLst/>
          </a:prstGeom>
        </p:spPr>
        <p:txBody>
          <a:bodyPr/>
          <a:lstStyle/>
          <a:p>
            <a:endParaRPr lang="en-GB"/>
          </a:p>
        </p:txBody>
      </p:sp>
    </p:spTree>
    <p:extLst>
      <p:ext uri="{BB962C8B-B14F-4D97-AF65-F5344CB8AC3E}">
        <p14:creationId xmlns:p14="http://schemas.microsoft.com/office/powerpoint/2010/main" val="1550290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1515" y="7203870"/>
            <a:ext cx="2263140" cy="413808"/>
          </a:xfrm>
          <a:prstGeom prst="rect">
            <a:avLst/>
          </a:prstGeom>
        </p:spPr>
        <p:txBody>
          <a:bodyPr/>
          <a:lstStyle/>
          <a:p>
            <a:fld id="{D7F0317B-CCC4-41FF-A9DE-F026F49EAAAB}" type="datetimeFigureOut">
              <a:rPr lang="en-GB" smtClean="0"/>
              <a:t>05/04/2023</a:t>
            </a:fld>
            <a:endParaRPr lang="en-GB"/>
          </a:p>
        </p:txBody>
      </p:sp>
      <p:sp>
        <p:nvSpPr>
          <p:cNvPr id="5" name="Footer Placeholder 4"/>
          <p:cNvSpPr>
            <a:spLocks noGrp="1"/>
          </p:cNvSpPr>
          <p:nvPr>
            <p:ph type="ftr" sz="quarter" idx="11"/>
          </p:nvPr>
        </p:nvSpPr>
        <p:spPr>
          <a:xfrm>
            <a:off x="3331845" y="7203870"/>
            <a:ext cx="3394710" cy="413808"/>
          </a:xfrm>
          <a:prstGeom prst="rect">
            <a:avLst/>
          </a:prstGeom>
        </p:spPr>
        <p:txBody>
          <a:bodyPr/>
          <a:lstStyle/>
          <a:p>
            <a:endParaRPr lang="en-GB"/>
          </a:p>
        </p:txBody>
      </p:sp>
      <p:sp>
        <p:nvSpPr>
          <p:cNvPr id="7" name="Title 1"/>
          <p:cNvSpPr>
            <a:spLocks noGrp="1"/>
          </p:cNvSpPr>
          <p:nvPr>
            <p:ph type="title"/>
          </p:nvPr>
        </p:nvSpPr>
        <p:spPr>
          <a:xfrm>
            <a:off x="686277" y="1937705"/>
            <a:ext cx="8675370" cy="1714090"/>
          </a:xfrm>
        </p:spPr>
        <p:txBody>
          <a:bodyPr anchor="b">
            <a:normAutofit/>
          </a:bodyPr>
          <a:lstStyle>
            <a:lvl1pPr algn="r">
              <a:defRPr sz="3520"/>
            </a:lvl1pPr>
          </a:lstStyle>
          <a:p>
            <a:r>
              <a:rPr lang="en-US"/>
              <a:t>Click to edit Master title style</a:t>
            </a:r>
            <a:endParaRPr lang="en-US" dirty="0"/>
          </a:p>
        </p:txBody>
      </p:sp>
      <p:sp>
        <p:nvSpPr>
          <p:cNvPr id="8" name="Text Placeholder 2"/>
          <p:cNvSpPr>
            <a:spLocks noGrp="1"/>
          </p:cNvSpPr>
          <p:nvPr>
            <p:ph type="body" idx="1"/>
          </p:nvPr>
        </p:nvSpPr>
        <p:spPr>
          <a:xfrm>
            <a:off x="686277" y="4214426"/>
            <a:ext cx="8675370" cy="1700212"/>
          </a:xfrm>
        </p:spPr>
        <p:txBody>
          <a:bodyPr/>
          <a:lstStyle>
            <a:lvl1pPr marL="0" indent="0" algn="r">
              <a:buNone/>
              <a:defRPr sz="2640">
                <a:solidFill>
                  <a:schemeClr val="tx1"/>
                </a:solidFill>
              </a:defRPr>
            </a:lvl1pPr>
            <a:lvl2pPr marL="502908" indent="0">
              <a:buNone/>
              <a:defRPr sz="2200">
                <a:solidFill>
                  <a:schemeClr val="tx1">
                    <a:tint val="75000"/>
                  </a:schemeClr>
                </a:solidFill>
              </a:defRPr>
            </a:lvl2pPr>
            <a:lvl3pPr marL="1005815" indent="0">
              <a:buNone/>
              <a:defRPr sz="1980">
                <a:solidFill>
                  <a:schemeClr val="tx1">
                    <a:tint val="75000"/>
                  </a:schemeClr>
                </a:solidFill>
              </a:defRPr>
            </a:lvl3pPr>
            <a:lvl4pPr marL="1508723" indent="0">
              <a:buNone/>
              <a:defRPr sz="1760">
                <a:solidFill>
                  <a:schemeClr val="tx1">
                    <a:tint val="75000"/>
                  </a:schemeClr>
                </a:solidFill>
              </a:defRPr>
            </a:lvl4pPr>
            <a:lvl5pPr marL="2011629" indent="0">
              <a:buNone/>
              <a:defRPr sz="1760">
                <a:solidFill>
                  <a:schemeClr val="tx1">
                    <a:tint val="75000"/>
                  </a:schemeClr>
                </a:solidFill>
              </a:defRPr>
            </a:lvl5pPr>
            <a:lvl6pPr marL="2514537" indent="0">
              <a:buNone/>
              <a:defRPr sz="1760">
                <a:solidFill>
                  <a:schemeClr val="tx1">
                    <a:tint val="75000"/>
                  </a:schemeClr>
                </a:solidFill>
              </a:defRPr>
            </a:lvl6pPr>
            <a:lvl7pPr marL="3017444" indent="0">
              <a:buNone/>
              <a:defRPr sz="1760">
                <a:solidFill>
                  <a:schemeClr val="tx1">
                    <a:tint val="75000"/>
                  </a:schemeClr>
                </a:solidFill>
              </a:defRPr>
            </a:lvl7pPr>
            <a:lvl8pPr marL="3520352" indent="0">
              <a:buNone/>
              <a:defRPr sz="1760">
                <a:solidFill>
                  <a:schemeClr val="tx1">
                    <a:tint val="75000"/>
                  </a:schemeClr>
                </a:solidFill>
              </a:defRPr>
            </a:lvl8pPr>
            <a:lvl9pPr marL="4023260" indent="0">
              <a:buNone/>
              <a:defRPr sz="176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866600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91515" y="413810"/>
            <a:ext cx="8675370" cy="511970"/>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91515" y="1133044"/>
            <a:ext cx="4274820" cy="586751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2065" y="1133044"/>
            <a:ext cx="4274820" cy="586751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91515" y="7203870"/>
            <a:ext cx="2263140" cy="413808"/>
          </a:xfrm>
          <a:prstGeom prst="rect">
            <a:avLst/>
          </a:prstGeom>
        </p:spPr>
        <p:txBody>
          <a:bodyPr/>
          <a:lstStyle/>
          <a:p>
            <a:fld id="{D7F0317B-CCC4-41FF-A9DE-F026F49EAAAB}" type="datetimeFigureOut">
              <a:rPr lang="en-GB" smtClean="0"/>
              <a:t>05/04/2023</a:t>
            </a:fld>
            <a:endParaRPr lang="en-GB"/>
          </a:p>
        </p:txBody>
      </p:sp>
      <p:sp>
        <p:nvSpPr>
          <p:cNvPr id="6" name="Footer Placeholder 5"/>
          <p:cNvSpPr>
            <a:spLocks noGrp="1"/>
          </p:cNvSpPr>
          <p:nvPr>
            <p:ph type="ftr" sz="quarter" idx="11"/>
          </p:nvPr>
        </p:nvSpPr>
        <p:spPr>
          <a:xfrm>
            <a:off x="3331845" y="7203870"/>
            <a:ext cx="3394710" cy="413808"/>
          </a:xfrm>
          <a:prstGeom prst="rect">
            <a:avLst/>
          </a:prstGeom>
        </p:spPr>
        <p:txBody>
          <a:bodyPr/>
          <a:lstStyle/>
          <a:p>
            <a:endParaRPr lang="en-GB"/>
          </a:p>
        </p:txBody>
      </p:sp>
    </p:spTree>
    <p:extLst>
      <p:ext uri="{BB962C8B-B14F-4D97-AF65-F5344CB8AC3E}">
        <p14:creationId xmlns:p14="http://schemas.microsoft.com/office/powerpoint/2010/main" val="730892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91515" y="413810"/>
            <a:ext cx="8675370" cy="484335"/>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691515" y="7203870"/>
            <a:ext cx="2263140" cy="413808"/>
          </a:xfrm>
          <a:prstGeom prst="rect">
            <a:avLst/>
          </a:prstGeom>
        </p:spPr>
        <p:txBody>
          <a:bodyPr/>
          <a:lstStyle/>
          <a:p>
            <a:fld id="{D7F0317B-CCC4-41FF-A9DE-F026F49EAAAB}" type="datetimeFigureOut">
              <a:rPr lang="en-GB" smtClean="0"/>
              <a:t>05/04/2023</a:t>
            </a:fld>
            <a:endParaRPr lang="en-GB"/>
          </a:p>
        </p:txBody>
      </p:sp>
      <p:sp>
        <p:nvSpPr>
          <p:cNvPr id="4" name="Footer Placeholder 3"/>
          <p:cNvSpPr>
            <a:spLocks noGrp="1"/>
          </p:cNvSpPr>
          <p:nvPr>
            <p:ph type="ftr" sz="quarter" idx="11"/>
          </p:nvPr>
        </p:nvSpPr>
        <p:spPr>
          <a:xfrm>
            <a:off x="3331845" y="7203870"/>
            <a:ext cx="3394710" cy="413808"/>
          </a:xfrm>
          <a:prstGeom prst="rect">
            <a:avLst/>
          </a:prstGeom>
        </p:spPr>
        <p:txBody>
          <a:bodyPr/>
          <a:lstStyle/>
          <a:p>
            <a:endParaRPr lang="en-GB"/>
          </a:p>
        </p:txBody>
      </p:sp>
    </p:spTree>
    <p:extLst>
      <p:ext uri="{BB962C8B-B14F-4D97-AF65-F5344CB8AC3E}">
        <p14:creationId xmlns:p14="http://schemas.microsoft.com/office/powerpoint/2010/main" val="1406167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91515" y="7203870"/>
            <a:ext cx="2263140" cy="413808"/>
          </a:xfrm>
          <a:prstGeom prst="rect">
            <a:avLst/>
          </a:prstGeom>
        </p:spPr>
        <p:txBody>
          <a:bodyPr/>
          <a:lstStyle/>
          <a:p>
            <a:fld id="{D7F0317B-CCC4-41FF-A9DE-F026F49EAAAB}" type="datetimeFigureOut">
              <a:rPr lang="en-GB" smtClean="0"/>
              <a:t>05/04/2023</a:t>
            </a:fld>
            <a:endParaRPr lang="en-GB"/>
          </a:p>
        </p:txBody>
      </p:sp>
      <p:sp>
        <p:nvSpPr>
          <p:cNvPr id="3" name="Footer Placeholder 2"/>
          <p:cNvSpPr>
            <a:spLocks noGrp="1"/>
          </p:cNvSpPr>
          <p:nvPr>
            <p:ph type="ftr" sz="quarter" idx="11"/>
          </p:nvPr>
        </p:nvSpPr>
        <p:spPr>
          <a:xfrm>
            <a:off x="3331845" y="7203870"/>
            <a:ext cx="3394710" cy="413808"/>
          </a:xfrm>
          <a:prstGeom prst="rect">
            <a:avLst/>
          </a:prstGeom>
        </p:spPr>
        <p:txBody>
          <a:bodyPr/>
          <a:lstStyle/>
          <a:p>
            <a:endParaRPr lang="en-GB"/>
          </a:p>
        </p:txBody>
      </p:sp>
    </p:spTree>
    <p:extLst>
      <p:ext uri="{BB962C8B-B14F-4D97-AF65-F5344CB8AC3E}">
        <p14:creationId xmlns:p14="http://schemas.microsoft.com/office/powerpoint/2010/main" val="2027945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1119083"/>
            <a:ext cx="3244096" cy="1212637"/>
          </a:xfrm>
          <a:prstGeom prst="rect">
            <a:avLst/>
          </a:prstGeom>
        </p:spPr>
        <p:txBody>
          <a:bodyPr anchor="b"/>
          <a:lstStyle>
            <a:lvl1pPr>
              <a:defRPr sz="3520"/>
            </a:lvl1pPr>
          </a:lstStyle>
          <a:p>
            <a:r>
              <a:rPr lang="en-US"/>
              <a:t>Click to edit Master title style</a:t>
            </a:r>
            <a:endParaRPr lang="en-US" dirty="0"/>
          </a:p>
        </p:txBody>
      </p:sp>
      <p:sp>
        <p:nvSpPr>
          <p:cNvPr id="3" name="Content Placeholder 2"/>
          <p:cNvSpPr>
            <a:spLocks noGrp="1"/>
          </p:cNvSpPr>
          <p:nvPr>
            <p:ph idx="1"/>
          </p:nvPr>
        </p:nvSpPr>
        <p:spPr>
          <a:xfrm>
            <a:off x="4276130" y="1119088"/>
            <a:ext cx="5092065" cy="5523442"/>
          </a:xfrm>
          <a:prstGeom prst="rect">
            <a:avLst/>
          </a:prstGeo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2825" y="2331720"/>
            <a:ext cx="3244096" cy="4319800"/>
          </a:xfrm>
          <a:prstGeom prst="rect">
            <a:avLst/>
          </a:prstGeom>
        </p:spPr>
        <p:txBody>
          <a:bodyPr/>
          <a:lstStyle>
            <a:lvl1pPr marL="0" indent="0">
              <a:buNone/>
              <a:defRPr sz="1760"/>
            </a:lvl1pPr>
            <a:lvl2pPr marL="502908" indent="0">
              <a:buNone/>
              <a:defRPr sz="1540"/>
            </a:lvl2pPr>
            <a:lvl3pPr marL="1005815" indent="0">
              <a:buNone/>
              <a:defRPr sz="1320"/>
            </a:lvl3pPr>
            <a:lvl4pPr marL="1508723" indent="0">
              <a:buNone/>
              <a:defRPr sz="1100"/>
            </a:lvl4pPr>
            <a:lvl5pPr marL="2011629" indent="0">
              <a:buNone/>
              <a:defRPr sz="1100"/>
            </a:lvl5pPr>
            <a:lvl6pPr marL="2514537" indent="0">
              <a:buNone/>
              <a:defRPr sz="1100"/>
            </a:lvl6pPr>
            <a:lvl7pPr marL="3017444" indent="0">
              <a:buNone/>
              <a:defRPr sz="1100"/>
            </a:lvl7pPr>
            <a:lvl8pPr marL="3520352" indent="0">
              <a:buNone/>
              <a:defRPr sz="1100"/>
            </a:lvl8pPr>
            <a:lvl9pPr marL="4023260" indent="0">
              <a:buNone/>
              <a:defRPr sz="1100"/>
            </a:lvl9pPr>
          </a:lstStyle>
          <a:p>
            <a:pPr lvl="0"/>
            <a:r>
              <a:rPr lang="en-US"/>
              <a:t>Edit Master text styles</a:t>
            </a:r>
          </a:p>
        </p:txBody>
      </p:sp>
      <p:sp>
        <p:nvSpPr>
          <p:cNvPr id="5" name="Date Placeholder 4"/>
          <p:cNvSpPr>
            <a:spLocks noGrp="1"/>
          </p:cNvSpPr>
          <p:nvPr>
            <p:ph type="dt" sz="half" idx="10"/>
          </p:nvPr>
        </p:nvSpPr>
        <p:spPr>
          <a:xfrm>
            <a:off x="691515" y="7203870"/>
            <a:ext cx="2263140" cy="413808"/>
          </a:xfrm>
          <a:prstGeom prst="rect">
            <a:avLst/>
          </a:prstGeom>
        </p:spPr>
        <p:txBody>
          <a:bodyPr/>
          <a:lstStyle/>
          <a:p>
            <a:fld id="{D7F0317B-CCC4-41FF-A9DE-F026F49EAAAB}" type="datetimeFigureOut">
              <a:rPr lang="en-GB" smtClean="0"/>
              <a:t>05/04/2023</a:t>
            </a:fld>
            <a:endParaRPr lang="en-GB"/>
          </a:p>
        </p:txBody>
      </p:sp>
      <p:sp>
        <p:nvSpPr>
          <p:cNvPr id="6" name="Footer Placeholder 5"/>
          <p:cNvSpPr>
            <a:spLocks noGrp="1"/>
          </p:cNvSpPr>
          <p:nvPr>
            <p:ph type="ftr" sz="quarter" idx="11"/>
          </p:nvPr>
        </p:nvSpPr>
        <p:spPr>
          <a:xfrm>
            <a:off x="3331845" y="7203870"/>
            <a:ext cx="3394710" cy="413808"/>
          </a:xfrm>
          <a:prstGeom prst="rect">
            <a:avLst/>
          </a:prstGeom>
        </p:spPr>
        <p:txBody>
          <a:bodyPr/>
          <a:lstStyle/>
          <a:p>
            <a:endParaRPr lang="en-GB"/>
          </a:p>
        </p:txBody>
      </p:sp>
    </p:spTree>
    <p:extLst>
      <p:ext uri="{BB962C8B-B14F-4D97-AF65-F5344CB8AC3E}">
        <p14:creationId xmlns:p14="http://schemas.microsoft.com/office/powerpoint/2010/main" val="2360343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91515" y="413811"/>
            <a:ext cx="8675370" cy="498152"/>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91515" y="1063960"/>
            <a:ext cx="8675370" cy="5936603"/>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91515" y="7203870"/>
            <a:ext cx="2263140" cy="413808"/>
          </a:xfrm>
          <a:prstGeom prst="rect">
            <a:avLst/>
          </a:prstGeom>
        </p:spPr>
        <p:txBody>
          <a:bodyPr/>
          <a:lstStyle/>
          <a:p>
            <a:fld id="{D7F0317B-CCC4-41FF-A9DE-F026F49EAAAB}" type="datetimeFigureOut">
              <a:rPr lang="en-GB" smtClean="0"/>
              <a:t>05/04/2023</a:t>
            </a:fld>
            <a:endParaRPr lang="en-GB"/>
          </a:p>
        </p:txBody>
      </p:sp>
      <p:sp>
        <p:nvSpPr>
          <p:cNvPr id="5" name="Footer Placeholder 4"/>
          <p:cNvSpPr>
            <a:spLocks noGrp="1"/>
          </p:cNvSpPr>
          <p:nvPr>
            <p:ph type="ftr" sz="quarter" idx="11"/>
          </p:nvPr>
        </p:nvSpPr>
        <p:spPr>
          <a:xfrm>
            <a:off x="3331845" y="7203870"/>
            <a:ext cx="3394710" cy="413808"/>
          </a:xfrm>
          <a:prstGeom prst="rect">
            <a:avLst/>
          </a:prstGeom>
        </p:spPr>
        <p:txBody>
          <a:bodyPr/>
          <a:lstStyle/>
          <a:p>
            <a:endParaRPr lang="en-GB"/>
          </a:p>
        </p:txBody>
      </p:sp>
    </p:spTree>
    <p:extLst>
      <p:ext uri="{BB962C8B-B14F-4D97-AF65-F5344CB8AC3E}">
        <p14:creationId xmlns:p14="http://schemas.microsoft.com/office/powerpoint/2010/main" val="3835134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691515" y="413815"/>
            <a:ext cx="8675370" cy="46299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8" name="Text Placeholder 2"/>
          <p:cNvSpPr>
            <a:spLocks noGrp="1"/>
          </p:cNvSpPr>
          <p:nvPr>
            <p:ph type="body" idx="1"/>
          </p:nvPr>
        </p:nvSpPr>
        <p:spPr>
          <a:xfrm>
            <a:off x="691515" y="1213979"/>
            <a:ext cx="8675370" cy="51519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2"/>
          </p:nvPr>
        </p:nvSpPr>
        <p:spPr>
          <a:xfrm>
            <a:off x="691515" y="7272961"/>
            <a:ext cx="2263140" cy="413808"/>
          </a:xfrm>
          <a:prstGeom prst="rect">
            <a:avLst/>
          </a:prstGeom>
        </p:spPr>
        <p:txBody>
          <a:bodyPr vert="horz" lIns="91440" tIns="45720" rIns="91440" bIns="45720" rtlCol="0" anchor="ctr"/>
          <a:lstStyle>
            <a:lvl1pPr algn="l">
              <a:defRPr sz="1320">
                <a:solidFill>
                  <a:schemeClr val="tx1">
                    <a:tint val="75000"/>
                  </a:schemeClr>
                </a:solidFill>
              </a:defRPr>
            </a:lvl1pPr>
          </a:lstStyle>
          <a:p>
            <a:fld id="{D7F0317B-CCC4-41FF-A9DE-F026F49EAAAB}" type="datetimeFigureOut">
              <a:rPr lang="en-GB" smtClean="0"/>
              <a:t>05/04/2023</a:t>
            </a:fld>
            <a:endParaRPr lang="en-GB"/>
          </a:p>
        </p:txBody>
      </p:sp>
      <p:sp>
        <p:nvSpPr>
          <p:cNvPr id="10" name="Footer Placeholder 4"/>
          <p:cNvSpPr>
            <a:spLocks noGrp="1"/>
          </p:cNvSpPr>
          <p:nvPr>
            <p:ph type="ftr" sz="quarter" idx="3"/>
          </p:nvPr>
        </p:nvSpPr>
        <p:spPr>
          <a:xfrm>
            <a:off x="3331845" y="7272961"/>
            <a:ext cx="339471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lang="en-GB"/>
          </a:p>
        </p:txBody>
      </p:sp>
      <p:cxnSp>
        <p:nvCxnSpPr>
          <p:cNvPr id="11" name="Straight Connector 10"/>
          <p:cNvCxnSpPr/>
          <p:nvPr/>
        </p:nvCxnSpPr>
        <p:spPr>
          <a:xfrm>
            <a:off x="335281" y="7288558"/>
            <a:ext cx="823594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35280" y="876804"/>
            <a:ext cx="944564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762608" y="6365966"/>
            <a:ext cx="1258313" cy="1376823"/>
          </a:xfrm>
          <a:prstGeom prst="rect">
            <a:avLst/>
          </a:prstGeom>
        </p:spPr>
      </p:pic>
    </p:spTree>
    <p:extLst>
      <p:ext uri="{BB962C8B-B14F-4D97-AF65-F5344CB8AC3E}">
        <p14:creationId xmlns:p14="http://schemas.microsoft.com/office/powerpoint/2010/main" val="267241527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Lst>
  <p:txStyles>
    <p:titleStyle>
      <a:lvl1pPr algn="ctr" defTabSz="1005815" rtl="0" eaLnBrk="1" latinLnBrk="0" hangingPunct="1">
        <a:lnSpc>
          <a:spcPct val="90000"/>
        </a:lnSpc>
        <a:spcBef>
          <a:spcPct val="0"/>
        </a:spcBef>
        <a:buNone/>
        <a:defRPr sz="3520" b="1" kern="1200">
          <a:solidFill>
            <a:schemeClr val="tx2"/>
          </a:solidFill>
          <a:latin typeface="+mn-lt"/>
          <a:ea typeface="+mj-ea"/>
          <a:cs typeface="+mj-cs"/>
        </a:defRPr>
      </a:lvl1pPr>
    </p:titleStyle>
    <p:bodyStyle>
      <a:lvl1pPr marL="251453" indent="-251453" algn="l" defTabSz="1005815"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61" indent="-251453" algn="l" defTabSz="1005815"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268" indent="-251453" algn="l" defTabSz="1005815"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176" indent="-251453" algn="l" defTabSz="1005815"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084" indent="-251453" algn="l" defTabSz="1005815"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5991" indent="-251453" algn="l" defTabSz="1005815"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899" indent="-251453" algn="l" defTabSz="1005815"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805" indent="-251453" algn="l" defTabSz="1005815"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713" indent="-251453" algn="l" defTabSz="1005815"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15" rtl="0" eaLnBrk="1" latinLnBrk="0" hangingPunct="1">
        <a:defRPr sz="1980" kern="1200">
          <a:solidFill>
            <a:schemeClr val="tx1"/>
          </a:solidFill>
          <a:latin typeface="+mn-lt"/>
          <a:ea typeface="+mn-ea"/>
          <a:cs typeface="+mn-cs"/>
        </a:defRPr>
      </a:lvl1pPr>
      <a:lvl2pPr marL="502908" algn="l" defTabSz="1005815" rtl="0" eaLnBrk="1" latinLnBrk="0" hangingPunct="1">
        <a:defRPr sz="1980" kern="1200">
          <a:solidFill>
            <a:schemeClr val="tx1"/>
          </a:solidFill>
          <a:latin typeface="+mn-lt"/>
          <a:ea typeface="+mn-ea"/>
          <a:cs typeface="+mn-cs"/>
        </a:defRPr>
      </a:lvl2pPr>
      <a:lvl3pPr marL="1005815" algn="l" defTabSz="1005815" rtl="0" eaLnBrk="1" latinLnBrk="0" hangingPunct="1">
        <a:defRPr sz="1980" kern="1200">
          <a:solidFill>
            <a:schemeClr val="tx1"/>
          </a:solidFill>
          <a:latin typeface="+mn-lt"/>
          <a:ea typeface="+mn-ea"/>
          <a:cs typeface="+mn-cs"/>
        </a:defRPr>
      </a:lvl3pPr>
      <a:lvl4pPr marL="1508723" algn="l" defTabSz="1005815" rtl="0" eaLnBrk="1" latinLnBrk="0" hangingPunct="1">
        <a:defRPr sz="1980" kern="1200">
          <a:solidFill>
            <a:schemeClr val="tx1"/>
          </a:solidFill>
          <a:latin typeface="+mn-lt"/>
          <a:ea typeface="+mn-ea"/>
          <a:cs typeface="+mn-cs"/>
        </a:defRPr>
      </a:lvl4pPr>
      <a:lvl5pPr marL="2011629" algn="l" defTabSz="1005815" rtl="0" eaLnBrk="1" latinLnBrk="0" hangingPunct="1">
        <a:defRPr sz="1980" kern="1200">
          <a:solidFill>
            <a:schemeClr val="tx1"/>
          </a:solidFill>
          <a:latin typeface="+mn-lt"/>
          <a:ea typeface="+mn-ea"/>
          <a:cs typeface="+mn-cs"/>
        </a:defRPr>
      </a:lvl5pPr>
      <a:lvl6pPr marL="2514537" algn="l" defTabSz="1005815" rtl="0" eaLnBrk="1" latinLnBrk="0" hangingPunct="1">
        <a:defRPr sz="1980" kern="1200">
          <a:solidFill>
            <a:schemeClr val="tx1"/>
          </a:solidFill>
          <a:latin typeface="+mn-lt"/>
          <a:ea typeface="+mn-ea"/>
          <a:cs typeface="+mn-cs"/>
        </a:defRPr>
      </a:lvl6pPr>
      <a:lvl7pPr marL="3017444" algn="l" defTabSz="1005815" rtl="0" eaLnBrk="1" latinLnBrk="0" hangingPunct="1">
        <a:defRPr sz="1980" kern="1200">
          <a:solidFill>
            <a:schemeClr val="tx1"/>
          </a:solidFill>
          <a:latin typeface="+mn-lt"/>
          <a:ea typeface="+mn-ea"/>
          <a:cs typeface="+mn-cs"/>
        </a:defRPr>
      </a:lvl7pPr>
      <a:lvl8pPr marL="3520352" algn="l" defTabSz="1005815" rtl="0" eaLnBrk="1" latinLnBrk="0" hangingPunct="1">
        <a:defRPr sz="1980" kern="1200">
          <a:solidFill>
            <a:schemeClr val="tx1"/>
          </a:solidFill>
          <a:latin typeface="+mn-lt"/>
          <a:ea typeface="+mn-ea"/>
          <a:cs typeface="+mn-cs"/>
        </a:defRPr>
      </a:lvl8pPr>
      <a:lvl9pPr marL="4023260" algn="l" defTabSz="1005815"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1.sv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6.sv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13944" y="1348902"/>
            <a:ext cx="5990078" cy="1715865"/>
          </a:xfrm>
        </p:spPr>
        <p:txBody>
          <a:bodyPr/>
          <a:lstStyle/>
          <a:p>
            <a:r>
              <a:rPr lang="en-GB" b="0" dirty="0">
                <a:latin typeface="Rockwell"/>
              </a:rPr>
              <a:t>Genomics – Decoding DNA</a:t>
            </a:r>
            <a:endParaRPr lang="en-US" dirty="0"/>
          </a:p>
        </p:txBody>
      </p:sp>
      <p:grpSp>
        <p:nvGrpSpPr>
          <p:cNvPr id="18" name="Group 17"/>
          <p:cNvGrpSpPr/>
          <p:nvPr/>
        </p:nvGrpSpPr>
        <p:grpSpPr>
          <a:xfrm>
            <a:off x="-13238" y="80409"/>
            <a:ext cx="3154698" cy="7577692"/>
            <a:chOff x="-12034" y="-30811"/>
            <a:chExt cx="2867906" cy="6888811"/>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4" y="1692204"/>
              <a:ext cx="2861665" cy="1700471"/>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b="10877"/>
            <a:stretch/>
          </p:blipFill>
          <p:spPr>
            <a:xfrm>
              <a:off x="-1307" y="-30811"/>
              <a:ext cx="2857179" cy="1700471"/>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b="10867"/>
            <a:stretch/>
          </p:blipFill>
          <p:spPr>
            <a:xfrm>
              <a:off x="-5793" y="3415219"/>
              <a:ext cx="2861665" cy="1700471"/>
            </a:xfrm>
            <a:prstGeom prst="rect">
              <a:avLst/>
            </a:prstGeom>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l="6197"/>
            <a:stretch/>
          </p:blipFill>
          <p:spPr>
            <a:xfrm>
              <a:off x="-12034" y="5138234"/>
              <a:ext cx="2867904" cy="1719766"/>
            </a:xfrm>
            <a:prstGeom prst="rect">
              <a:avLst/>
            </a:prstGeom>
          </p:spPr>
        </p:pic>
        <p:cxnSp>
          <p:nvCxnSpPr>
            <p:cNvPr id="16" name="Straight Connector 15"/>
            <p:cNvCxnSpPr/>
            <p:nvPr/>
          </p:nvCxnSpPr>
          <p:spPr>
            <a:xfrm>
              <a:off x="2855870" y="-30811"/>
              <a:ext cx="0" cy="688881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 name="Group 4"/>
          <p:cNvGrpSpPr/>
          <p:nvPr/>
        </p:nvGrpSpPr>
        <p:grpSpPr>
          <a:xfrm>
            <a:off x="3313944" y="6596879"/>
            <a:ext cx="2063436" cy="413079"/>
            <a:chOff x="2951131" y="5893253"/>
            <a:chExt cx="1875850" cy="375526"/>
          </a:xfrm>
        </p:grpSpPr>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51131" y="5893253"/>
              <a:ext cx="347540" cy="347540"/>
            </a:xfrm>
            <a:prstGeom prst="rect">
              <a:avLst/>
            </a:prstGeom>
          </p:spPr>
        </p:pic>
        <p:sp>
          <p:nvSpPr>
            <p:cNvPr id="12" name="Subtitle 2"/>
            <p:cNvSpPr txBox="1">
              <a:spLocks/>
            </p:cNvSpPr>
            <p:nvPr/>
          </p:nvSpPr>
          <p:spPr>
            <a:xfrm>
              <a:off x="3248905" y="5931648"/>
              <a:ext cx="1578076" cy="337131"/>
            </a:xfrm>
            <a:prstGeom prst="rect">
              <a:avLst/>
            </a:prstGeom>
          </p:spPr>
          <p:txBody>
            <a:bodyPr vert="horz" lIns="100584" tIns="50292" rIns="100584" bIns="50292" rtlCol="0">
              <a:normAutofit/>
            </a:bodyPr>
            <a:lstStyle>
              <a:lvl1pPr marL="0" indent="0" algn="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1005840">
                <a:spcBef>
                  <a:spcPts val="1100"/>
                </a:spcBef>
              </a:pPr>
              <a:r>
                <a:rPr lang="en-GB" sz="1760" dirty="0">
                  <a:solidFill>
                    <a:srgbClr val="00B0F0"/>
                  </a:solidFill>
                  <a:latin typeface="Myriad Pro Light" panose="020B0403030403020204" pitchFamily="34" charset="0"/>
                </a:rPr>
                <a:t>@</a:t>
              </a:r>
              <a:r>
                <a:rPr lang="en-GB" sz="1760" dirty="0" err="1">
                  <a:solidFill>
                    <a:srgbClr val="00B0F0"/>
                  </a:solidFill>
                  <a:latin typeface="Myriad Pro Light" panose="020B0403030403020204" pitchFamily="34" charset="0"/>
                </a:rPr>
                <a:t>babrahaminst</a:t>
              </a:r>
              <a:endParaRPr lang="en-GB" sz="1760" dirty="0">
                <a:solidFill>
                  <a:srgbClr val="00B0F0"/>
                </a:solidFill>
                <a:latin typeface="Myriad Pro Light" panose="020B0403030403020204" pitchFamily="34" charset="0"/>
              </a:endParaRPr>
            </a:p>
          </p:txBody>
        </p:sp>
      </p:grpSp>
    </p:spTree>
    <p:extLst>
      <p:ext uri="{BB962C8B-B14F-4D97-AF65-F5344CB8AC3E}">
        <p14:creationId xmlns:p14="http://schemas.microsoft.com/office/powerpoint/2010/main" val="40999532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515" y="366529"/>
            <a:ext cx="8675370" cy="496912"/>
          </a:xfrm>
        </p:spPr>
        <p:txBody>
          <a:bodyPr/>
          <a:lstStyle/>
          <a:p>
            <a:r>
              <a:rPr lang="en-GB" b="0" dirty="0">
                <a:latin typeface="Rockwell" panose="02060603020205020403" pitchFamily="18" charset="0"/>
              </a:rPr>
              <a:t>Sequencing</a:t>
            </a:r>
          </a:p>
        </p:txBody>
      </p:sp>
      <p:pic>
        <p:nvPicPr>
          <p:cNvPr id="8" name="Graphic 7">
            <a:extLst>
              <a:ext uri="{FF2B5EF4-FFF2-40B4-BE49-F238E27FC236}">
                <a16:creationId xmlns:a16="http://schemas.microsoft.com/office/drawing/2014/main" id="{E09F964D-9894-647B-FBF8-127BF967FD09}"/>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34749"/>
          <a:stretch/>
        </p:blipFill>
        <p:spPr>
          <a:xfrm>
            <a:off x="3753938" y="1052246"/>
            <a:ext cx="5456116" cy="6062701"/>
          </a:xfrm>
          <a:prstGeom prst="rect">
            <a:avLst/>
          </a:prstGeom>
        </p:spPr>
      </p:pic>
      <p:pic>
        <p:nvPicPr>
          <p:cNvPr id="4" name="Graphic 3">
            <a:extLst>
              <a:ext uri="{FF2B5EF4-FFF2-40B4-BE49-F238E27FC236}">
                <a16:creationId xmlns:a16="http://schemas.microsoft.com/office/drawing/2014/main" id="{0E8ADC28-2A45-1927-C30E-B04A466BBC10}"/>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63604" b="86141"/>
          <a:stretch/>
        </p:blipFill>
        <p:spPr>
          <a:xfrm>
            <a:off x="848347" y="1052246"/>
            <a:ext cx="3043295" cy="840236"/>
          </a:xfrm>
          <a:prstGeom prst="rect">
            <a:avLst/>
          </a:prstGeom>
        </p:spPr>
      </p:pic>
      <p:pic>
        <p:nvPicPr>
          <p:cNvPr id="5" name="Graphic 4">
            <a:extLst>
              <a:ext uri="{FF2B5EF4-FFF2-40B4-BE49-F238E27FC236}">
                <a16:creationId xmlns:a16="http://schemas.microsoft.com/office/drawing/2014/main" id="{7D79C2AC-5425-FDB5-3A2C-EA00C5892470}"/>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13859" r="63604" b="68958"/>
          <a:stretch/>
        </p:blipFill>
        <p:spPr>
          <a:xfrm>
            <a:off x="848347" y="1892482"/>
            <a:ext cx="3043295" cy="1041764"/>
          </a:xfrm>
          <a:prstGeom prst="rect">
            <a:avLst/>
          </a:prstGeom>
        </p:spPr>
      </p:pic>
      <p:pic>
        <p:nvPicPr>
          <p:cNvPr id="6" name="Graphic 5">
            <a:extLst>
              <a:ext uri="{FF2B5EF4-FFF2-40B4-BE49-F238E27FC236}">
                <a16:creationId xmlns:a16="http://schemas.microsoft.com/office/drawing/2014/main" id="{97148446-4B7E-16C4-0E4D-9996535E8A43}"/>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31042" r="63604" b="48516"/>
          <a:stretch/>
        </p:blipFill>
        <p:spPr>
          <a:xfrm>
            <a:off x="848347" y="2934245"/>
            <a:ext cx="3043295" cy="1239338"/>
          </a:xfrm>
          <a:prstGeom prst="rect">
            <a:avLst/>
          </a:prstGeom>
        </p:spPr>
      </p:pic>
      <p:pic>
        <p:nvPicPr>
          <p:cNvPr id="7" name="Graphic 6">
            <a:extLst>
              <a:ext uri="{FF2B5EF4-FFF2-40B4-BE49-F238E27FC236}">
                <a16:creationId xmlns:a16="http://schemas.microsoft.com/office/drawing/2014/main" id="{696C982E-2A27-E6BD-4421-0C892923733E}"/>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51484" r="63604" b="28074"/>
          <a:stretch/>
        </p:blipFill>
        <p:spPr>
          <a:xfrm>
            <a:off x="848347" y="4173582"/>
            <a:ext cx="3043295" cy="1239338"/>
          </a:xfrm>
          <a:prstGeom prst="rect">
            <a:avLst/>
          </a:prstGeom>
        </p:spPr>
      </p:pic>
      <p:pic>
        <p:nvPicPr>
          <p:cNvPr id="9" name="Graphic 8">
            <a:extLst>
              <a:ext uri="{FF2B5EF4-FFF2-40B4-BE49-F238E27FC236}">
                <a16:creationId xmlns:a16="http://schemas.microsoft.com/office/drawing/2014/main" id="{B937127F-CDFE-5D26-D9E4-DBC8118C7F2C}"/>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75040" r="63604" b="4517"/>
          <a:stretch/>
        </p:blipFill>
        <p:spPr>
          <a:xfrm>
            <a:off x="848347" y="5601725"/>
            <a:ext cx="3043295" cy="1239338"/>
          </a:xfrm>
          <a:prstGeom prst="rect">
            <a:avLst/>
          </a:prstGeom>
        </p:spPr>
      </p:pic>
    </p:spTree>
    <p:extLst>
      <p:ext uri="{BB962C8B-B14F-4D97-AF65-F5344CB8AC3E}">
        <p14:creationId xmlns:p14="http://schemas.microsoft.com/office/powerpoint/2010/main" val="2739933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515" y="406758"/>
            <a:ext cx="8675370" cy="456678"/>
          </a:xfrm>
        </p:spPr>
        <p:txBody>
          <a:bodyPr/>
          <a:lstStyle/>
          <a:p>
            <a:r>
              <a:rPr lang="en-GB" b="0" dirty="0">
                <a:latin typeface="Rockwell"/>
              </a:rPr>
              <a:t>Sequencing at </a:t>
            </a:r>
            <a:r>
              <a:rPr lang="en-GB" b="0" dirty="0" err="1">
                <a:latin typeface="Rockwell"/>
                <a:ea typeface="+mn-lt"/>
                <a:cs typeface="+mn-lt"/>
              </a:rPr>
              <a:t>Babraham</a:t>
            </a:r>
            <a:r>
              <a:rPr lang="en-GB" b="0" dirty="0">
                <a:latin typeface="Rockwell"/>
                <a:ea typeface="+mn-lt"/>
                <a:cs typeface="+mn-lt"/>
              </a:rPr>
              <a:t> Institute</a:t>
            </a:r>
            <a:endParaRPr lang="en-US">
              <a:latin typeface="Rockwell"/>
            </a:endParaRPr>
          </a:p>
        </p:txBody>
      </p:sp>
      <p:sp>
        <p:nvSpPr>
          <p:cNvPr id="3" name="Content Placeholder 2">
            <a:extLst>
              <a:ext uri="{FF2B5EF4-FFF2-40B4-BE49-F238E27FC236}">
                <a16:creationId xmlns:a16="http://schemas.microsoft.com/office/drawing/2014/main" id="{3D5A2A0E-5E3D-AA57-8603-D422481CF835}"/>
              </a:ext>
            </a:extLst>
          </p:cNvPr>
          <p:cNvSpPr txBox="1">
            <a:spLocks/>
          </p:cNvSpPr>
          <p:nvPr/>
        </p:nvSpPr>
        <p:spPr>
          <a:xfrm>
            <a:off x="691516" y="1294491"/>
            <a:ext cx="5612947" cy="2157642"/>
          </a:xfrm>
          <a:prstGeom prst="rect">
            <a:avLst/>
          </a:prstGeom>
        </p:spPr>
        <p:txBody>
          <a:bodyPr vert="horz" lIns="100584" tIns="50292" rIns="100584" bIns="50292" numCol="1"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005840">
              <a:lnSpc>
                <a:spcPct val="100000"/>
              </a:lnSpc>
              <a:spcBef>
                <a:spcPts val="1100"/>
              </a:spcBef>
              <a:buNone/>
            </a:pPr>
            <a:r>
              <a:rPr lang="en-GB" sz="2640" dirty="0" err="1">
                <a:solidFill>
                  <a:srgbClr val="0F1B5F"/>
                </a:solidFill>
                <a:latin typeface="Myriad Pro Light" panose="020B0403030403020204" pitchFamily="34" charset="0"/>
              </a:rPr>
              <a:t>NextSeq</a:t>
            </a:r>
            <a:r>
              <a:rPr lang="en-GB" sz="2640" dirty="0">
                <a:solidFill>
                  <a:srgbClr val="0F1B5F"/>
                </a:solidFill>
                <a:latin typeface="Myriad Pro Light" panose="020B0403030403020204" pitchFamily="34" charset="0"/>
              </a:rPr>
              <a:t> 500 System Whole-Genome Sequencing​</a:t>
            </a:r>
          </a:p>
          <a:p>
            <a:pPr marL="251460" indent="-251460" defTabSz="1005840">
              <a:lnSpc>
                <a:spcPct val="100000"/>
              </a:lnSpc>
              <a:spcBef>
                <a:spcPts val="1100"/>
              </a:spcBef>
            </a:pPr>
            <a:r>
              <a:rPr lang="en-GB" sz="2200" dirty="0">
                <a:solidFill>
                  <a:srgbClr val="0F1B5F"/>
                </a:solidFill>
                <a:latin typeface="Myriad Pro Light" panose="020B0403030403020204" pitchFamily="34" charset="0"/>
              </a:rPr>
              <a:t>all the protein-coding and non-coding parts of the DNA ​</a:t>
            </a:r>
          </a:p>
          <a:p>
            <a:pPr marL="251460" indent="-251460" defTabSz="1005840">
              <a:lnSpc>
                <a:spcPct val="100000"/>
              </a:lnSpc>
              <a:spcBef>
                <a:spcPts val="1100"/>
              </a:spcBef>
            </a:pPr>
            <a:r>
              <a:rPr lang="en-GB" sz="2200" dirty="0">
                <a:solidFill>
                  <a:srgbClr val="0F1B5F"/>
                </a:solidFill>
                <a:latin typeface="Myriad Pro Light" panose="020B0403030403020204" pitchFamily="34" charset="0"/>
              </a:rPr>
              <a:t>75-300 bp reads​</a:t>
            </a:r>
          </a:p>
          <a:p>
            <a:pPr marL="251460" indent="-251460" defTabSz="1005840">
              <a:lnSpc>
                <a:spcPct val="100000"/>
              </a:lnSpc>
              <a:spcBef>
                <a:spcPts val="1100"/>
              </a:spcBef>
            </a:pPr>
            <a:r>
              <a:rPr lang="en-GB" sz="2200" dirty="0">
                <a:solidFill>
                  <a:srgbClr val="0F1B5F"/>
                </a:solidFill>
                <a:latin typeface="Myriad Pro Light" panose="020B0403030403020204" pitchFamily="34" charset="0"/>
              </a:rPr>
              <a:t>Takes between 12-30 hrs​</a:t>
            </a:r>
          </a:p>
          <a:p>
            <a:pPr marL="251460" indent="-251460" defTabSz="1005840">
              <a:lnSpc>
                <a:spcPct val="100000"/>
              </a:lnSpc>
              <a:spcBef>
                <a:spcPts val="1100"/>
              </a:spcBef>
            </a:pPr>
            <a:r>
              <a:rPr lang="en-GB" sz="2200" dirty="0">
                <a:solidFill>
                  <a:srgbClr val="0F1B5F"/>
                </a:solidFill>
                <a:latin typeface="Myriad Pro Light" panose="020B0403030403020204" pitchFamily="34" charset="0"/>
              </a:rPr>
              <a:t>Generating 20-120GB of data​</a:t>
            </a:r>
          </a:p>
          <a:p>
            <a:pPr marL="251460" indent="-251460" defTabSz="1005840">
              <a:lnSpc>
                <a:spcPct val="100000"/>
              </a:lnSpc>
              <a:spcBef>
                <a:spcPts val="1100"/>
              </a:spcBef>
            </a:pPr>
            <a:endParaRPr lang="en-GB" sz="2640" dirty="0">
              <a:solidFill>
                <a:srgbClr val="0F1B5F"/>
              </a:solidFill>
              <a:latin typeface="Myriad Pro Light" panose="020B0403030403020204" pitchFamily="34" charset="0"/>
            </a:endParaRPr>
          </a:p>
          <a:p>
            <a:pPr marL="251460" indent="-251460" algn="ctr" defTabSz="1005840">
              <a:lnSpc>
                <a:spcPct val="100000"/>
              </a:lnSpc>
              <a:spcBef>
                <a:spcPts val="1100"/>
              </a:spcBef>
            </a:pPr>
            <a:endParaRPr lang="en-GB" sz="2640" dirty="0">
              <a:solidFill>
                <a:srgbClr val="0F1B5F"/>
              </a:solidFill>
              <a:latin typeface="Myriad Pro Light" panose="020B0403030403020204" pitchFamily="34" charset="0"/>
            </a:endParaRPr>
          </a:p>
        </p:txBody>
      </p:sp>
      <p:sp>
        <p:nvSpPr>
          <p:cNvPr id="4" name="Content Placeholder 2">
            <a:extLst>
              <a:ext uri="{FF2B5EF4-FFF2-40B4-BE49-F238E27FC236}">
                <a16:creationId xmlns:a16="http://schemas.microsoft.com/office/drawing/2014/main" id="{ECAAFB26-C1AE-E516-F6CF-A509818D7E32}"/>
              </a:ext>
            </a:extLst>
          </p:cNvPr>
          <p:cNvSpPr txBox="1">
            <a:spLocks/>
          </p:cNvSpPr>
          <p:nvPr/>
        </p:nvSpPr>
        <p:spPr>
          <a:xfrm>
            <a:off x="4870700" y="4203127"/>
            <a:ext cx="4666823" cy="2157642"/>
          </a:xfrm>
          <a:prstGeom prst="rect">
            <a:avLst/>
          </a:prstGeom>
        </p:spPr>
        <p:txBody>
          <a:bodyPr vert="horz" lIns="100584" tIns="50292" rIns="100584" bIns="50292" numCol="1"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005840">
              <a:lnSpc>
                <a:spcPct val="100000"/>
              </a:lnSpc>
              <a:spcBef>
                <a:spcPts val="1100"/>
              </a:spcBef>
              <a:buNone/>
            </a:pPr>
            <a:r>
              <a:rPr lang="en-GB" sz="2640" dirty="0" err="1">
                <a:solidFill>
                  <a:srgbClr val="0F1B5F"/>
                </a:solidFill>
                <a:latin typeface="Myriad Pro Light" panose="020B0403030403020204" pitchFamily="34" charset="0"/>
              </a:rPr>
              <a:t>MiSeq</a:t>
            </a:r>
            <a:r>
              <a:rPr lang="en-GB" sz="2640" dirty="0">
                <a:solidFill>
                  <a:srgbClr val="0F1B5F"/>
                </a:solidFill>
                <a:latin typeface="Myriad Pro Light" panose="020B0403030403020204" pitchFamily="34" charset="0"/>
              </a:rPr>
              <a:t> System​</a:t>
            </a:r>
          </a:p>
          <a:p>
            <a:pPr marL="251460" indent="-251460" defTabSz="1005840">
              <a:lnSpc>
                <a:spcPct val="100000"/>
              </a:lnSpc>
              <a:spcBef>
                <a:spcPts val="1100"/>
              </a:spcBef>
            </a:pPr>
            <a:r>
              <a:rPr lang="en-GB" sz="2200" dirty="0">
                <a:solidFill>
                  <a:srgbClr val="0F1B5F"/>
                </a:solidFill>
                <a:latin typeface="Myriad Pro Light" panose="020B0403030403020204" pitchFamily="34" charset="0"/>
              </a:rPr>
              <a:t>targeted approach, looking at specific regions in the DNA ​</a:t>
            </a:r>
          </a:p>
          <a:p>
            <a:pPr marL="251460" indent="-251460" defTabSz="1005840">
              <a:lnSpc>
                <a:spcPct val="100000"/>
              </a:lnSpc>
              <a:spcBef>
                <a:spcPts val="1100"/>
              </a:spcBef>
            </a:pPr>
            <a:r>
              <a:rPr lang="en-GB" sz="2200" dirty="0">
                <a:solidFill>
                  <a:srgbClr val="0F1B5F"/>
                </a:solidFill>
                <a:latin typeface="Myriad Pro Light" panose="020B0403030403020204" pitchFamily="34" charset="0"/>
              </a:rPr>
              <a:t>50-600 bp reads​</a:t>
            </a:r>
          </a:p>
          <a:p>
            <a:pPr marL="251460" indent="-251460" defTabSz="1005840">
              <a:lnSpc>
                <a:spcPct val="100000"/>
              </a:lnSpc>
              <a:spcBef>
                <a:spcPts val="1100"/>
              </a:spcBef>
            </a:pPr>
            <a:r>
              <a:rPr lang="en-GB" sz="2200" dirty="0">
                <a:solidFill>
                  <a:srgbClr val="0F1B5F"/>
                </a:solidFill>
                <a:latin typeface="Myriad Pro Light" panose="020B0403030403020204" pitchFamily="34" charset="0"/>
              </a:rPr>
              <a:t>Takes between 4-56 hrs​</a:t>
            </a:r>
          </a:p>
          <a:p>
            <a:pPr marL="251460" indent="-251460" defTabSz="1005840">
              <a:lnSpc>
                <a:spcPct val="100000"/>
              </a:lnSpc>
              <a:spcBef>
                <a:spcPts val="1100"/>
              </a:spcBef>
            </a:pPr>
            <a:r>
              <a:rPr lang="en-GB" sz="2200" dirty="0">
                <a:solidFill>
                  <a:srgbClr val="0F1B5F"/>
                </a:solidFill>
                <a:latin typeface="Myriad Pro Light" panose="020B0403030403020204" pitchFamily="34" charset="0"/>
              </a:rPr>
              <a:t>Generating 0.5-13.5GB of data​</a:t>
            </a:r>
          </a:p>
          <a:p>
            <a:pPr marL="251460" indent="-251460" defTabSz="1005840">
              <a:lnSpc>
                <a:spcPct val="100000"/>
              </a:lnSpc>
              <a:spcBef>
                <a:spcPts val="1100"/>
              </a:spcBef>
            </a:pPr>
            <a:endParaRPr lang="en-GB" sz="2640" dirty="0">
              <a:solidFill>
                <a:srgbClr val="0F1B5F"/>
              </a:solidFill>
              <a:latin typeface="Myriad Pro Light" panose="020B0403030403020204" pitchFamily="34" charset="0"/>
            </a:endParaRPr>
          </a:p>
          <a:p>
            <a:pPr marL="251460" indent="-251460" defTabSz="1005840">
              <a:lnSpc>
                <a:spcPct val="100000"/>
              </a:lnSpc>
              <a:spcBef>
                <a:spcPts val="1100"/>
              </a:spcBef>
            </a:pPr>
            <a:endParaRPr lang="en-GB" sz="2640" dirty="0">
              <a:solidFill>
                <a:srgbClr val="0F1B5F"/>
              </a:solidFill>
              <a:latin typeface="Myriad Pro Light" panose="020B0403030403020204" pitchFamily="34" charset="0"/>
            </a:endParaRPr>
          </a:p>
          <a:p>
            <a:pPr marL="251460" indent="-251460" algn="ctr" defTabSz="1005840">
              <a:lnSpc>
                <a:spcPct val="100000"/>
              </a:lnSpc>
              <a:spcBef>
                <a:spcPts val="1100"/>
              </a:spcBef>
            </a:pPr>
            <a:endParaRPr lang="en-GB" sz="2640" dirty="0">
              <a:solidFill>
                <a:srgbClr val="0F1B5F"/>
              </a:solidFill>
              <a:latin typeface="Myriad Pro Light" panose="020B0403030403020204" pitchFamily="34" charset="0"/>
            </a:endParaRPr>
          </a:p>
        </p:txBody>
      </p:sp>
      <p:pic>
        <p:nvPicPr>
          <p:cNvPr id="6" name="Picture 13" descr="A picture containing text, monitor, electronics, computer&#10;&#10;Description automatically generated">
            <a:extLst>
              <a:ext uri="{FF2B5EF4-FFF2-40B4-BE49-F238E27FC236}">
                <a16:creationId xmlns:a16="http://schemas.microsoft.com/office/drawing/2014/main" id="{7ADA0677-88C3-91C8-10D7-1DFA85B31E7F}"/>
              </a:ext>
            </a:extLst>
          </p:cNvPr>
          <p:cNvPicPr>
            <a:picLocks noChangeAspect="1"/>
          </p:cNvPicPr>
          <p:nvPr/>
        </p:nvPicPr>
        <p:blipFill rotWithShape="1">
          <a:blip r:embed="rId3"/>
          <a:srcRect l="6539"/>
          <a:stretch/>
        </p:blipFill>
        <p:spPr>
          <a:xfrm>
            <a:off x="6200289" y="1149580"/>
            <a:ext cx="3337234" cy="2678049"/>
          </a:xfrm>
          <a:prstGeom prst="rect">
            <a:avLst/>
          </a:prstGeom>
        </p:spPr>
      </p:pic>
      <p:pic>
        <p:nvPicPr>
          <p:cNvPr id="8" name="Picture 16" descr="A picture containing text, printer, electronics&#10;&#10;Description automatically generated">
            <a:extLst>
              <a:ext uri="{FF2B5EF4-FFF2-40B4-BE49-F238E27FC236}">
                <a16:creationId xmlns:a16="http://schemas.microsoft.com/office/drawing/2014/main" id="{3BBB1D28-934E-9E87-F441-01A61FA149D2}"/>
              </a:ext>
            </a:extLst>
          </p:cNvPr>
          <p:cNvPicPr>
            <a:picLocks noChangeAspect="1"/>
          </p:cNvPicPr>
          <p:nvPr/>
        </p:nvPicPr>
        <p:blipFill>
          <a:blip r:embed="rId4"/>
          <a:stretch>
            <a:fillRect/>
          </a:stretch>
        </p:blipFill>
        <p:spPr>
          <a:xfrm>
            <a:off x="936849" y="4434248"/>
            <a:ext cx="3718308" cy="2792166"/>
          </a:xfrm>
          <a:prstGeom prst="rect">
            <a:avLst/>
          </a:prstGeom>
        </p:spPr>
      </p:pic>
    </p:spTree>
    <p:extLst>
      <p:ext uri="{BB962C8B-B14F-4D97-AF65-F5344CB8AC3E}">
        <p14:creationId xmlns:p14="http://schemas.microsoft.com/office/powerpoint/2010/main" val="484628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C51F91-E56F-98EE-95FE-405E72CD64E0}"/>
              </a:ext>
            </a:extLst>
          </p:cNvPr>
          <p:cNvSpPr txBox="1">
            <a:spLocks/>
          </p:cNvSpPr>
          <p:nvPr/>
        </p:nvSpPr>
        <p:spPr>
          <a:xfrm>
            <a:off x="691515" y="1259874"/>
            <a:ext cx="5064529" cy="2157642"/>
          </a:xfrm>
          <a:prstGeom prst="rect">
            <a:avLst/>
          </a:prstGeom>
        </p:spPr>
        <p:txBody>
          <a:bodyPr vert="horz" lIns="100584" tIns="50292" rIns="100584" bIns="50292" numCol="1"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005840">
              <a:lnSpc>
                <a:spcPct val="100000"/>
              </a:lnSpc>
              <a:spcBef>
                <a:spcPts val="1100"/>
              </a:spcBef>
              <a:buNone/>
            </a:pPr>
            <a:r>
              <a:rPr lang="en-GB" sz="2640" dirty="0">
                <a:solidFill>
                  <a:srgbClr val="0F1B5F"/>
                </a:solidFill>
                <a:latin typeface="Myriad Pro Light" panose="020B0403030403020204" pitchFamily="34" charset="0"/>
              </a:rPr>
              <a:t>10x Genomics Chromium Controller </a:t>
            </a:r>
          </a:p>
          <a:p>
            <a:pPr marL="251460" indent="-251460" defTabSz="1005840">
              <a:lnSpc>
                <a:spcPct val="100000"/>
              </a:lnSpc>
              <a:spcBef>
                <a:spcPts val="1100"/>
              </a:spcBef>
            </a:pPr>
            <a:r>
              <a:rPr lang="en-GB" sz="2640" dirty="0">
                <a:solidFill>
                  <a:srgbClr val="0F1B5F"/>
                </a:solidFill>
                <a:latin typeface="Myriad Pro Light" panose="020B0403030403020204" pitchFamily="34" charset="0"/>
              </a:rPr>
              <a:t>Able to separate a sample into single cells </a:t>
            </a:r>
          </a:p>
          <a:p>
            <a:pPr marL="251460" indent="-251460" defTabSz="1005840">
              <a:lnSpc>
                <a:spcPct val="100000"/>
              </a:lnSpc>
              <a:spcBef>
                <a:spcPts val="1100"/>
              </a:spcBef>
            </a:pPr>
            <a:r>
              <a:rPr lang="en-GB" sz="2640" dirty="0">
                <a:solidFill>
                  <a:srgbClr val="0F1B5F"/>
                </a:solidFill>
                <a:latin typeface="Myriad Pro Light" panose="020B0403030403020204" pitchFamily="34" charset="0"/>
              </a:rPr>
              <a:t>Each cell is labelled or ‘barcoded’ in order to tell them apart during analysis</a:t>
            </a:r>
          </a:p>
          <a:p>
            <a:pPr marL="251460" indent="-251460" defTabSz="1005840">
              <a:lnSpc>
                <a:spcPct val="100000"/>
              </a:lnSpc>
              <a:spcBef>
                <a:spcPts val="1100"/>
              </a:spcBef>
            </a:pPr>
            <a:endParaRPr lang="en-GB" sz="2640" dirty="0">
              <a:solidFill>
                <a:srgbClr val="0F1B5F"/>
              </a:solidFill>
              <a:latin typeface="Myriad Pro Light" panose="020B0403030403020204" pitchFamily="34" charset="0"/>
            </a:endParaRPr>
          </a:p>
          <a:p>
            <a:pPr marL="251460" indent="-251460" defTabSz="1005840">
              <a:lnSpc>
                <a:spcPct val="100000"/>
              </a:lnSpc>
              <a:spcBef>
                <a:spcPts val="1100"/>
              </a:spcBef>
            </a:pPr>
            <a:endParaRPr lang="en-GB" sz="2640" dirty="0">
              <a:solidFill>
                <a:srgbClr val="0F1B5F"/>
              </a:solidFill>
              <a:latin typeface="Myriad Pro Light" panose="020B0403030403020204" pitchFamily="34" charset="0"/>
            </a:endParaRPr>
          </a:p>
          <a:p>
            <a:pPr marL="251460" indent="-251460" algn="ctr" defTabSz="1005840">
              <a:lnSpc>
                <a:spcPct val="100000"/>
              </a:lnSpc>
              <a:spcBef>
                <a:spcPts val="1100"/>
              </a:spcBef>
            </a:pPr>
            <a:endParaRPr lang="en-GB" sz="2640" dirty="0">
              <a:solidFill>
                <a:srgbClr val="0F1B5F"/>
              </a:solidFill>
              <a:latin typeface="Myriad Pro Light" panose="020B0403030403020204" pitchFamily="34" charset="0"/>
            </a:endParaRPr>
          </a:p>
        </p:txBody>
      </p:sp>
      <p:sp>
        <p:nvSpPr>
          <p:cNvPr id="2" name="Title 1"/>
          <p:cNvSpPr>
            <a:spLocks noGrp="1"/>
          </p:cNvSpPr>
          <p:nvPr>
            <p:ph type="title"/>
          </p:nvPr>
        </p:nvSpPr>
        <p:spPr>
          <a:xfrm>
            <a:off x="691515" y="406758"/>
            <a:ext cx="8675370" cy="456678"/>
          </a:xfrm>
        </p:spPr>
        <p:txBody>
          <a:bodyPr/>
          <a:lstStyle/>
          <a:p>
            <a:r>
              <a:rPr lang="en-GB" b="0" dirty="0">
                <a:latin typeface="Rockwell"/>
              </a:rPr>
              <a:t>Sequencing at </a:t>
            </a:r>
            <a:r>
              <a:rPr lang="en-GB" b="0" dirty="0" err="1">
                <a:latin typeface="Rockwell"/>
                <a:ea typeface="+mn-lt"/>
                <a:cs typeface="+mn-lt"/>
              </a:rPr>
              <a:t>Babraham</a:t>
            </a:r>
            <a:r>
              <a:rPr lang="en-GB" b="0" dirty="0">
                <a:latin typeface="Rockwell"/>
                <a:ea typeface="+mn-lt"/>
                <a:cs typeface="+mn-lt"/>
              </a:rPr>
              <a:t> Institute</a:t>
            </a:r>
            <a:endParaRPr lang="en-US">
              <a:latin typeface="Rockwell"/>
            </a:endParaRPr>
          </a:p>
        </p:txBody>
      </p:sp>
      <p:sp>
        <p:nvSpPr>
          <p:cNvPr id="4" name="Content Placeholder 2">
            <a:extLst>
              <a:ext uri="{FF2B5EF4-FFF2-40B4-BE49-F238E27FC236}">
                <a16:creationId xmlns:a16="http://schemas.microsoft.com/office/drawing/2014/main" id="{C6351C58-3AE2-4655-39C2-805DE0DC3E2C}"/>
              </a:ext>
            </a:extLst>
          </p:cNvPr>
          <p:cNvSpPr txBox="1">
            <a:spLocks/>
          </p:cNvSpPr>
          <p:nvPr/>
        </p:nvSpPr>
        <p:spPr>
          <a:xfrm>
            <a:off x="4561697" y="4568898"/>
            <a:ext cx="4805189" cy="2550771"/>
          </a:xfrm>
          <a:prstGeom prst="rect">
            <a:avLst/>
          </a:prstGeom>
        </p:spPr>
        <p:txBody>
          <a:bodyPr vert="horz" lIns="100584" tIns="50292" rIns="100584" bIns="50292" numCol="1"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005840">
              <a:lnSpc>
                <a:spcPct val="100000"/>
              </a:lnSpc>
              <a:spcBef>
                <a:spcPts val="1100"/>
              </a:spcBef>
              <a:buNone/>
            </a:pPr>
            <a:r>
              <a:rPr lang="en-GB" sz="2640" dirty="0">
                <a:solidFill>
                  <a:srgbClr val="0F1B5F"/>
                </a:solidFill>
                <a:latin typeface="Myriad Pro Light" panose="020B0403030403020204" pitchFamily="34" charset="0"/>
              </a:rPr>
              <a:t>Hamilton GNS star for library preparation </a:t>
            </a:r>
          </a:p>
          <a:p>
            <a:pPr marL="251460" indent="-251460" defTabSz="1005840">
              <a:lnSpc>
                <a:spcPct val="100000"/>
              </a:lnSpc>
              <a:spcBef>
                <a:spcPts val="1100"/>
              </a:spcBef>
            </a:pPr>
            <a:r>
              <a:rPr lang="en-GB" sz="2640" dirty="0">
                <a:solidFill>
                  <a:srgbClr val="0F1B5F"/>
                </a:solidFill>
                <a:latin typeface="Myriad Pro Light" panose="020B0403030403020204" pitchFamily="34" charset="0"/>
              </a:rPr>
              <a:t>High throughput workflow for large library processing</a:t>
            </a:r>
          </a:p>
          <a:p>
            <a:pPr marL="251460" indent="-251460" defTabSz="1005840">
              <a:lnSpc>
                <a:spcPct val="100000"/>
              </a:lnSpc>
              <a:spcBef>
                <a:spcPts val="1100"/>
              </a:spcBef>
            </a:pPr>
            <a:r>
              <a:rPr lang="en-GB" sz="2640" dirty="0">
                <a:solidFill>
                  <a:srgbClr val="0F1B5F"/>
                </a:solidFill>
                <a:latin typeface="Myriad Pro Light" panose="020B0403030403020204" pitchFamily="34" charset="0"/>
              </a:rPr>
              <a:t>Up to 96 samples at once</a:t>
            </a:r>
          </a:p>
          <a:p>
            <a:pPr marL="251460" indent="-251460" defTabSz="1005840">
              <a:lnSpc>
                <a:spcPct val="100000"/>
              </a:lnSpc>
              <a:spcBef>
                <a:spcPts val="1100"/>
              </a:spcBef>
            </a:pPr>
            <a:endParaRPr lang="en-GB" sz="2640" dirty="0">
              <a:solidFill>
                <a:srgbClr val="0F1B5F"/>
              </a:solidFill>
              <a:latin typeface="Myriad Pro Light" panose="020B0403030403020204" pitchFamily="34" charset="0"/>
            </a:endParaRPr>
          </a:p>
          <a:p>
            <a:pPr marL="251460" indent="-251460" defTabSz="1005840">
              <a:lnSpc>
                <a:spcPct val="100000"/>
              </a:lnSpc>
              <a:spcBef>
                <a:spcPts val="1100"/>
              </a:spcBef>
            </a:pPr>
            <a:endParaRPr lang="en-GB" sz="2640" dirty="0">
              <a:solidFill>
                <a:srgbClr val="0F1B5F"/>
              </a:solidFill>
              <a:latin typeface="Myriad Pro Light" panose="020B0403030403020204" pitchFamily="34" charset="0"/>
            </a:endParaRPr>
          </a:p>
          <a:p>
            <a:pPr marL="251460" indent="-251460" defTabSz="1005840">
              <a:lnSpc>
                <a:spcPct val="100000"/>
              </a:lnSpc>
              <a:spcBef>
                <a:spcPts val="1100"/>
              </a:spcBef>
            </a:pPr>
            <a:endParaRPr lang="en-GB" sz="2640" dirty="0">
              <a:solidFill>
                <a:srgbClr val="0F1B5F"/>
              </a:solidFill>
              <a:latin typeface="Myriad Pro Light" panose="020B0403030403020204" pitchFamily="34" charset="0"/>
            </a:endParaRPr>
          </a:p>
          <a:p>
            <a:pPr marL="251460" indent="-251460" defTabSz="1005840">
              <a:lnSpc>
                <a:spcPct val="100000"/>
              </a:lnSpc>
              <a:spcBef>
                <a:spcPts val="1100"/>
              </a:spcBef>
            </a:pPr>
            <a:endParaRPr lang="en-GB" sz="2640" dirty="0">
              <a:solidFill>
                <a:srgbClr val="0F1B5F"/>
              </a:solidFill>
              <a:latin typeface="Myriad Pro Light" panose="020B0403030403020204" pitchFamily="34" charset="0"/>
            </a:endParaRPr>
          </a:p>
          <a:p>
            <a:pPr marL="251460" indent="-251460" algn="ctr" defTabSz="1005840">
              <a:lnSpc>
                <a:spcPct val="100000"/>
              </a:lnSpc>
              <a:spcBef>
                <a:spcPts val="1100"/>
              </a:spcBef>
            </a:pPr>
            <a:endParaRPr lang="en-GB" sz="2640" dirty="0">
              <a:solidFill>
                <a:srgbClr val="0F1B5F"/>
              </a:solidFill>
              <a:latin typeface="Myriad Pro Light" panose="020B0403030403020204" pitchFamily="34" charset="0"/>
            </a:endParaRPr>
          </a:p>
        </p:txBody>
      </p:sp>
      <p:pic>
        <p:nvPicPr>
          <p:cNvPr id="5" name="Picture 10">
            <a:extLst>
              <a:ext uri="{FF2B5EF4-FFF2-40B4-BE49-F238E27FC236}">
                <a16:creationId xmlns:a16="http://schemas.microsoft.com/office/drawing/2014/main" id="{03D7B4A8-0FF3-47D4-5917-2250424FBAE3}"/>
              </a:ext>
            </a:extLst>
          </p:cNvPr>
          <p:cNvPicPr>
            <a:picLocks noChangeAspect="1"/>
          </p:cNvPicPr>
          <p:nvPr/>
        </p:nvPicPr>
        <p:blipFill rotWithShape="1">
          <a:blip r:embed="rId3"/>
          <a:srcRect l="4805" t="6515" b="7445"/>
          <a:stretch/>
        </p:blipFill>
        <p:spPr>
          <a:xfrm>
            <a:off x="152400" y="4568897"/>
            <a:ext cx="4393423" cy="2543616"/>
          </a:xfrm>
          <a:prstGeom prst="rect">
            <a:avLst/>
          </a:prstGeom>
        </p:spPr>
      </p:pic>
      <p:pic>
        <p:nvPicPr>
          <p:cNvPr id="13" name="Graphic 12">
            <a:extLst>
              <a:ext uri="{FF2B5EF4-FFF2-40B4-BE49-F238E27FC236}">
                <a16:creationId xmlns:a16="http://schemas.microsoft.com/office/drawing/2014/main" id="{A710AABA-B755-6DD4-3C20-070BDBFBB2E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56044" y="1295998"/>
            <a:ext cx="3978442" cy="2550771"/>
          </a:xfrm>
          <a:prstGeom prst="rect">
            <a:avLst/>
          </a:prstGeom>
        </p:spPr>
      </p:pic>
    </p:spTree>
    <p:extLst>
      <p:ext uri="{BB962C8B-B14F-4D97-AF65-F5344CB8AC3E}">
        <p14:creationId xmlns:p14="http://schemas.microsoft.com/office/powerpoint/2010/main" val="550890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515" y="406760"/>
            <a:ext cx="8675370" cy="456678"/>
          </a:xfrm>
        </p:spPr>
        <p:txBody>
          <a:bodyPr/>
          <a:lstStyle/>
          <a:p>
            <a:r>
              <a:rPr lang="en-GB" b="0" dirty="0">
                <a:solidFill>
                  <a:srgbClr val="0F1B5F"/>
                </a:solidFill>
                <a:latin typeface="Rockwell"/>
              </a:rPr>
              <a:t>A</a:t>
            </a:r>
            <a:r>
              <a:rPr lang="en-GB" b="0" dirty="0">
                <a:latin typeface="Rockwell"/>
              </a:rPr>
              <a:t>ctivity: Decoding DNA</a:t>
            </a:r>
            <a:endParaRPr lang="en-GB" b="0" dirty="0">
              <a:latin typeface="Rockwell" panose="02060603020205020403" pitchFamily="18" charset="0"/>
            </a:endParaRPr>
          </a:p>
        </p:txBody>
      </p:sp>
      <p:pic>
        <p:nvPicPr>
          <p:cNvPr id="4" name="Picture 3" descr="A picture containing icon&#10;&#10;Description automatically generated">
            <a:extLst>
              <a:ext uri="{FF2B5EF4-FFF2-40B4-BE49-F238E27FC236}">
                <a16:creationId xmlns:a16="http://schemas.microsoft.com/office/drawing/2014/main" id="{59DE55E8-E555-0A94-7CE9-A036E2894FF6}"/>
              </a:ext>
            </a:extLst>
          </p:cNvPr>
          <p:cNvPicPr>
            <a:picLocks noChangeAspect="1"/>
          </p:cNvPicPr>
          <p:nvPr/>
        </p:nvPicPr>
        <p:blipFill rotWithShape="1">
          <a:blip r:embed="rId3"/>
          <a:srcRect l="1" t="52723" r="50401" b="1844"/>
          <a:stretch/>
        </p:blipFill>
        <p:spPr>
          <a:xfrm>
            <a:off x="94666" y="1423271"/>
            <a:ext cx="4366166" cy="5659746"/>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464C03AA-E95D-A206-C963-793D97900781}"/>
              </a:ext>
            </a:extLst>
          </p:cNvPr>
          <p:cNvPicPr>
            <a:picLocks noChangeAspect="1"/>
          </p:cNvPicPr>
          <p:nvPr/>
        </p:nvPicPr>
        <p:blipFill rotWithShape="1">
          <a:blip r:embed="rId3"/>
          <a:srcRect l="1" t="18582" r="50401" b="47267"/>
          <a:stretch/>
        </p:blipFill>
        <p:spPr>
          <a:xfrm rot="10800000">
            <a:off x="5501118" y="1437049"/>
            <a:ext cx="4366166" cy="4254327"/>
          </a:xfrm>
          <a:prstGeom prst="rect">
            <a:avLst/>
          </a:prstGeom>
        </p:spPr>
      </p:pic>
      <p:sp>
        <p:nvSpPr>
          <p:cNvPr id="8" name="TextBox 7">
            <a:extLst>
              <a:ext uri="{FF2B5EF4-FFF2-40B4-BE49-F238E27FC236}">
                <a16:creationId xmlns:a16="http://schemas.microsoft.com/office/drawing/2014/main" id="{1639AF3C-27DF-7187-5971-F0D5AAA33A17}"/>
              </a:ext>
            </a:extLst>
          </p:cNvPr>
          <p:cNvSpPr txBox="1"/>
          <p:nvPr/>
        </p:nvSpPr>
        <p:spPr>
          <a:xfrm>
            <a:off x="4471333" y="3147098"/>
            <a:ext cx="1121825" cy="778675"/>
          </a:xfrm>
          <a:prstGeom prst="rect">
            <a:avLst/>
          </a:prstGeom>
          <a:noFill/>
        </p:spPr>
        <p:txBody>
          <a:bodyPr wrap="square" lIns="100584" tIns="50292" rIns="100584" bIns="50292" rtlCol="0" anchor="ctr">
            <a:spAutoFit/>
          </a:bodyPr>
          <a:lstStyle/>
          <a:p>
            <a:pPr algn="ctr" defTabSz="502920"/>
            <a:r>
              <a:rPr lang="en-GB" sz="4400" dirty="0">
                <a:solidFill>
                  <a:srgbClr val="0070C0"/>
                </a:solidFill>
                <a:latin typeface="Rockwell"/>
              </a:rPr>
              <a:t>VS</a:t>
            </a:r>
          </a:p>
        </p:txBody>
      </p:sp>
      <p:sp>
        <p:nvSpPr>
          <p:cNvPr id="10" name="TextBox 9">
            <a:extLst>
              <a:ext uri="{FF2B5EF4-FFF2-40B4-BE49-F238E27FC236}">
                <a16:creationId xmlns:a16="http://schemas.microsoft.com/office/drawing/2014/main" id="{232FDCAC-E977-BD9C-496F-25FE67A148C8}"/>
              </a:ext>
            </a:extLst>
          </p:cNvPr>
          <p:cNvSpPr txBox="1"/>
          <p:nvPr/>
        </p:nvSpPr>
        <p:spPr>
          <a:xfrm>
            <a:off x="962521" y="5639348"/>
            <a:ext cx="2688816" cy="634020"/>
          </a:xfrm>
          <a:prstGeom prst="rect">
            <a:avLst/>
          </a:prstGeom>
          <a:noFill/>
        </p:spPr>
        <p:txBody>
          <a:bodyPr wrap="square" rtlCol="0">
            <a:spAutoFit/>
          </a:bodyPr>
          <a:lstStyle/>
          <a:p>
            <a:pPr defTabSz="502920"/>
            <a:r>
              <a:rPr lang="en-GB" sz="3520" dirty="0">
                <a:solidFill>
                  <a:srgbClr val="FF0000"/>
                </a:solidFill>
                <a:latin typeface="Calibri" panose="020F0502020204030204"/>
              </a:rPr>
              <a:t>A    T    T    G</a:t>
            </a:r>
          </a:p>
        </p:txBody>
      </p:sp>
      <p:sp>
        <p:nvSpPr>
          <p:cNvPr id="12" name="TextBox 11">
            <a:extLst>
              <a:ext uri="{FF2B5EF4-FFF2-40B4-BE49-F238E27FC236}">
                <a16:creationId xmlns:a16="http://schemas.microsoft.com/office/drawing/2014/main" id="{C83243CE-A028-C164-368B-F2F937BA906B}"/>
              </a:ext>
            </a:extLst>
          </p:cNvPr>
          <p:cNvSpPr txBox="1"/>
          <p:nvPr/>
        </p:nvSpPr>
        <p:spPr>
          <a:xfrm>
            <a:off x="6613742" y="3886200"/>
            <a:ext cx="2688816" cy="634020"/>
          </a:xfrm>
          <a:prstGeom prst="rect">
            <a:avLst/>
          </a:prstGeom>
          <a:noFill/>
        </p:spPr>
        <p:txBody>
          <a:bodyPr wrap="square" rtlCol="0">
            <a:spAutoFit/>
          </a:bodyPr>
          <a:lstStyle/>
          <a:p>
            <a:pPr defTabSz="502920"/>
            <a:r>
              <a:rPr lang="en-GB" sz="3520" dirty="0">
                <a:solidFill>
                  <a:srgbClr val="FF0000"/>
                </a:solidFill>
                <a:latin typeface="Calibri" panose="020F0502020204030204"/>
              </a:rPr>
              <a:t>C    A    T    C</a:t>
            </a:r>
          </a:p>
        </p:txBody>
      </p:sp>
      <p:sp>
        <p:nvSpPr>
          <p:cNvPr id="14" name="TextBox 13">
            <a:extLst>
              <a:ext uri="{FF2B5EF4-FFF2-40B4-BE49-F238E27FC236}">
                <a16:creationId xmlns:a16="http://schemas.microsoft.com/office/drawing/2014/main" id="{61AE7102-FC3A-9408-7196-1C60EC8B5C4D}"/>
              </a:ext>
            </a:extLst>
          </p:cNvPr>
          <p:cNvSpPr txBox="1"/>
          <p:nvPr/>
        </p:nvSpPr>
        <p:spPr>
          <a:xfrm>
            <a:off x="5745982" y="3894464"/>
            <a:ext cx="542136" cy="397032"/>
          </a:xfrm>
          <a:prstGeom prst="rect">
            <a:avLst/>
          </a:prstGeom>
          <a:noFill/>
        </p:spPr>
        <p:txBody>
          <a:bodyPr wrap="none" rtlCol="0">
            <a:spAutoFit/>
          </a:bodyPr>
          <a:lstStyle/>
          <a:p>
            <a:pPr defTabSz="502920"/>
            <a:r>
              <a:rPr lang="en-GB" sz="1980" dirty="0">
                <a:solidFill>
                  <a:srgbClr val="FF0000"/>
                </a:solidFill>
                <a:latin typeface="Calibri" panose="020F0502020204030204"/>
              </a:rPr>
              <a:t>X O</a:t>
            </a:r>
          </a:p>
        </p:txBody>
      </p:sp>
      <p:sp>
        <p:nvSpPr>
          <p:cNvPr id="16" name="TextBox 15">
            <a:extLst>
              <a:ext uri="{FF2B5EF4-FFF2-40B4-BE49-F238E27FC236}">
                <a16:creationId xmlns:a16="http://schemas.microsoft.com/office/drawing/2014/main" id="{7D3DAF29-7561-6248-71AB-AE7D26268A4A}"/>
              </a:ext>
            </a:extLst>
          </p:cNvPr>
          <p:cNvSpPr txBox="1"/>
          <p:nvPr/>
        </p:nvSpPr>
        <p:spPr>
          <a:xfrm>
            <a:off x="6616039" y="3282238"/>
            <a:ext cx="2688816" cy="634020"/>
          </a:xfrm>
          <a:prstGeom prst="rect">
            <a:avLst/>
          </a:prstGeom>
          <a:noFill/>
        </p:spPr>
        <p:txBody>
          <a:bodyPr wrap="square" rtlCol="0">
            <a:spAutoFit/>
          </a:bodyPr>
          <a:lstStyle/>
          <a:p>
            <a:pPr defTabSz="502920"/>
            <a:r>
              <a:rPr lang="en-GB" sz="3520" dirty="0">
                <a:solidFill>
                  <a:srgbClr val="FF0000"/>
                </a:solidFill>
                <a:latin typeface="Calibri" panose="020F0502020204030204"/>
              </a:rPr>
              <a:t>C    T    T    A</a:t>
            </a:r>
          </a:p>
        </p:txBody>
      </p:sp>
      <p:grpSp>
        <p:nvGrpSpPr>
          <p:cNvPr id="20" name="Group 19">
            <a:extLst>
              <a:ext uri="{FF2B5EF4-FFF2-40B4-BE49-F238E27FC236}">
                <a16:creationId xmlns:a16="http://schemas.microsoft.com/office/drawing/2014/main" id="{84E20026-1058-D529-E420-73CF3C70396C}"/>
              </a:ext>
            </a:extLst>
          </p:cNvPr>
          <p:cNvGrpSpPr/>
          <p:nvPr/>
        </p:nvGrpSpPr>
        <p:grpSpPr>
          <a:xfrm>
            <a:off x="5732170" y="3282241"/>
            <a:ext cx="519084" cy="602993"/>
            <a:chOff x="5211059" y="2879944"/>
            <a:chExt cx="471894" cy="548175"/>
          </a:xfrm>
        </p:grpSpPr>
        <p:sp>
          <p:nvSpPr>
            <p:cNvPr id="18" name="TextBox 17">
              <a:extLst>
                <a:ext uri="{FF2B5EF4-FFF2-40B4-BE49-F238E27FC236}">
                  <a16:creationId xmlns:a16="http://schemas.microsoft.com/office/drawing/2014/main" id="{ADE5AE7E-2DEF-BD2D-578C-FC840D1142C4}"/>
                </a:ext>
              </a:extLst>
            </p:cNvPr>
            <p:cNvSpPr txBox="1"/>
            <p:nvPr/>
          </p:nvSpPr>
          <p:spPr>
            <a:xfrm>
              <a:off x="5223620" y="2879944"/>
              <a:ext cx="459333" cy="360938"/>
            </a:xfrm>
            <a:prstGeom prst="rect">
              <a:avLst/>
            </a:prstGeom>
            <a:noFill/>
          </p:spPr>
          <p:txBody>
            <a:bodyPr wrap="none" rtlCol="0">
              <a:spAutoFit/>
            </a:bodyPr>
            <a:lstStyle/>
            <a:p>
              <a:pPr defTabSz="502920"/>
              <a:r>
                <a:rPr lang="en-GB" sz="1980" dirty="0">
                  <a:solidFill>
                    <a:srgbClr val="FF0000"/>
                  </a:solidFill>
                  <a:latin typeface="Calibri" panose="020F0502020204030204"/>
                </a:rPr>
                <a:t>X X</a:t>
              </a:r>
            </a:p>
          </p:txBody>
        </p:sp>
        <p:sp>
          <p:nvSpPr>
            <p:cNvPr id="19" name="TextBox 18">
              <a:extLst>
                <a:ext uri="{FF2B5EF4-FFF2-40B4-BE49-F238E27FC236}">
                  <a16:creationId xmlns:a16="http://schemas.microsoft.com/office/drawing/2014/main" id="{A1163F45-DBEC-6646-9577-E39CA5C18B9F}"/>
                </a:ext>
              </a:extLst>
            </p:cNvPr>
            <p:cNvSpPr txBox="1"/>
            <p:nvPr/>
          </p:nvSpPr>
          <p:spPr>
            <a:xfrm>
              <a:off x="5211059" y="3067181"/>
              <a:ext cx="320892" cy="360938"/>
            </a:xfrm>
            <a:prstGeom prst="rect">
              <a:avLst/>
            </a:prstGeom>
            <a:noFill/>
          </p:spPr>
          <p:txBody>
            <a:bodyPr wrap="none" rtlCol="0">
              <a:spAutoFit/>
            </a:bodyPr>
            <a:lstStyle/>
            <a:p>
              <a:pPr defTabSz="502920"/>
              <a:r>
                <a:rPr lang="en-GB" sz="1980" dirty="0">
                  <a:solidFill>
                    <a:srgbClr val="FF0000"/>
                  </a:solidFill>
                  <a:latin typeface="Calibri" panose="020F0502020204030204"/>
                </a:rPr>
                <a:t>O</a:t>
              </a:r>
            </a:p>
          </p:txBody>
        </p:sp>
      </p:grpSp>
    </p:spTree>
    <p:extLst>
      <p:ext uri="{BB962C8B-B14F-4D97-AF65-F5344CB8AC3E}">
        <p14:creationId xmlns:p14="http://schemas.microsoft.com/office/powerpoint/2010/main" val="3010972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1000" fill="hold"/>
                                        <p:tgtEl>
                                          <p:spTgt spid="8"/>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14"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515" y="406758"/>
            <a:ext cx="8675370" cy="456678"/>
          </a:xfrm>
        </p:spPr>
        <p:txBody>
          <a:bodyPr/>
          <a:lstStyle/>
          <a:p>
            <a:r>
              <a:rPr lang="en-GB" b="0" dirty="0">
                <a:latin typeface="Rockwell" panose="02060603020205020403" pitchFamily="18" charset="0"/>
              </a:rPr>
              <a:t>Recap</a:t>
            </a:r>
          </a:p>
        </p:txBody>
      </p:sp>
      <p:sp>
        <p:nvSpPr>
          <p:cNvPr id="3" name="Content Placeholder 2"/>
          <p:cNvSpPr>
            <a:spLocks noGrp="1"/>
          </p:cNvSpPr>
          <p:nvPr>
            <p:ph idx="1"/>
          </p:nvPr>
        </p:nvSpPr>
        <p:spPr>
          <a:xfrm>
            <a:off x="1115854" y="1973580"/>
            <a:ext cx="7826693" cy="3825241"/>
          </a:xfrm>
        </p:spPr>
        <p:txBody>
          <a:bodyPr vert="horz" lIns="100584" tIns="50292" rIns="100584" bIns="50292" rtlCol="0" anchor="t">
            <a:normAutofit fontScale="92500" lnSpcReduction="20000"/>
          </a:bodyPr>
          <a:lstStyle/>
          <a:p>
            <a:pPr marL="250762" indent="-250762" algn="ctr"/>
            <a:r>
              <a:rPr lang="en-GB" dirty="0">
                <a:solidFill>
                  <a:srgbClr val="0F1B5F"/>
                </a:solidFill>
                <a:latin typeface="Myriad Pro Light" panose="020B0403030403020204" pitchFamily="34" charset="0"/>
              </a:rPr>
              <a:t>DNA contains all our genetic code</a:t>
            </a:r>
          </a:p>
          <a:p>
            <a:pPr marL="250762" indent="-250762" algn="ctr"/>
            <a:endParaRPr lang="en-US" dirty="0"/>
          </a:p>
          <a:p>
            <a:pPr marL="250762" indent="-250762" algn="ctr"/>
            <a:r>
              <a:rPr lang="en-GB" dirty="0">
                <a:solidFill>
                  <a:srgbClr val="0F1B5F"/>
                </a:solidFill>
                <a:latin typeface="Myriad Pro Light" panose="020B0403030403020204" pitchFamily="34" charset="0"/>
              </a:rPr>
              <a:t>Sequencers read short pieces of DNA fragments</a:t>
            </a:r>
          </a:p>
          <a:p>
            <a:pPr marL="250762" indent="-250762" algn="ctr"/>
            <a:endParaRPr lang="en-GB" dirty="0">
              <a:solidFill>
                <a:srgbClr val="0F1B5F"/>
              </a:solidFill>
              <a:latin typeface="Myriad Pro Light" panose="020B0403030403020204" pitchFamily="34" charset="0"/>
            </a:endParaRPr>
          </a:p>
          <a:p>
            <a:pPr marL="250762" indent="-250762" algn="ctr"/>
            <a:r>
              <a:rPr lang="en-GB" dirty="0">
                <a:solidFill>
                  <a:srgbClr val="0F1B5F"/>
                </a:solidFill>
                <a:latin typeface="Myriad Pro Light" panose="020B0403030403020204" pitchFamily="34" charset="0"/>
              </a:rPr>
              <a:t>We can sequence DNA across the whole genome or a specific region</a:t>
            </a:r>
          </a:p>
          <a:p>
            <a:pPr marL="250762" indent="-250762" algn="ctr"/>
            <a:endParaRPr lang="en-GB" dirty="0">
              <a:solidFill>
                <a:srgbClr val="0F1B5F"/>
              </a:solidFill>
              <a:latin typeface="Myriad Pro Light" panose="020B0403030403020204" pitchFamily="34" charset="0"/>
            </a:endParaRPr>
          </a:p>
          <a:p>
            <a:pPr marL="250762" indent="-250762" algn="ctr"/>
            <a:r>
              <a:rPr lang="en-GB" dirty="0">
                <a:solidFill>
                  <a:srgbClr val="0F1B5F"/>
                </a:solidFill>
                <a:latin typeface="Myriad Pro Light" panose="020B0403030403020204" pitchFamily="34" charset="0"/>
              </a:rPr>
              <a:t>New technologies allow us to sequence an entire genome in one day</a:t>
            </a:r>
          </a:p>
        </p:txBody>
      </p:sp>
    </p:spTree>
    <p:extLst>
      <p:ext uri="{BB962C8B-B14F-4D97-AF65-F5344CB8AC3E}">
        <p14:creationId xmlns:p14="http://schemas.microsoft.com/office/powerpoint/2010/main" val="790662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515" y="406758"/>
            <a:ext cx="8675370" cy="456678"/>
          </a:xfrm>
        </p:spPr>
        <p:txBody>
          <a:bodyPr/>
          <a:lstStyle/>
          <a:p>
            <a:r>
              <a:rPr lang="en-GB" b="0" dirty="0">
                <a:latin typeface="Rockwell" panose="02060603020205020403" pitchFamily="18" charset="0"/>
              </a:rPr>
              <a:t>More information…</a:t>
            </a:r>
          </a:p>
        </p:txBody>
      </p:sp>
      <p:sp>
        <p:nvSpPr>
          <p:cNvPr id="5" name="Content Placeholder 2">
            <a:extLst>
              <a:ext uri="{FF2B5EF4-FFF2-40B4-BE49-F238E27FC236}">
                <a16:creationId xmlns:a16="http://schemas.microsoft.com/office/drawing/2014/main" id="{A4DB5D7D-FCBA-2244-B9D0-1573452300E6}"/>
              </a:ext>
            </a:extLst>
          </p:cNvPr>
          <p:cNvSpPr txBox="1">
            <a:spLocks/>
          </p:cNvSpPr>
          <p:nvPr/>
        </p:nvSpPr>
        <p:spPr>
          <a:xfrm>
            <a:off x="691515" y="1294490"/>
            <a:ext cx="8675370" cy="5260332"/>
          </a:xfrm>
          <a:prstGeom prst="rect">
            <a:avLst/>
          </a:prstGeom>
        </p:spPr>
        <p:txBody>
          <a:bodyPr vert="horz" lIns="100584" tIns="50292" rIns="100584" bIns="50292" rtlCol="0" anchor="t">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1453" indent="-251453" defTabSz="1005815">
              <a:spcBef>
                <a:spcPts val="1100"/>
              </a:spcBef>
            </a:pPr>
            <a:r>
              <a:rPr lang="en-GB" sz="3080" dirty="0">
                <a:solidFill>
                  <a:srgbClr val="0F1B5F"/>
                </a:solidFill>
                <a:latin typeface="Myriad Pro Light" panose="020B0403030403020204" pitchFamily="34" charset="0"/>
              </a:rPr>
              <a:t>For more information about the Genomics facility at </a:t>
            </a:r>
            <a:r>
              <a:rPr lang="en-GB" sz="3080" dirty="0" err="1">
                <a:solidFill>
                  <a:srgbClr val="0F1B5F"/>
                </a:solidFill>
                <a:latin typeface="Myriad Pro Light" panose="020B0403030403020204" pitchFamily="34" charset="0"/>
              </a:rPr>
              <a:t>Babraham</a:t>
            </a:r>
            <a:endParaRPr lang="en-GB" sz="3080" dirty="0">
              <a:solidFill>
                <a:srgbClr val="0F1B5F"/>
              </a:solidFill>
              <a:latin typeface="Myriad Pro Light" panose="020B0403030403020204" pitchFamily="34" charset="0"/>
            </a:endParaRPr>
          </a:p>
          <a:p>
            <a:pPr marL="0" indent="0" defTabSz="1005815">
              <a:spcBef>
                <a:spcPts val="1100"/>
              </a:spcBef>
              <a:buNone/>
            </a:pPr>
            <a:r>
              <a:rPr lang="en-GB" sz="2640" dirty="0">
                <a:solidFill>
                  <a:srgbClr val="0F1B5F"/>
                </a:solidFill>
                <a:latin typeface="Myriad Pro Light" panose="020B0403030403020204" pitchFamily="34" charset="0"/>
              </a:rPr>
              <a:t>https://</a:t>
            </a:r>
            <a:r>
              <a:rPr lang="en-GB" sz="2640" dirty="0" err="1">
                <a:solidFill>
                  <a:srgbClr val="0F1B5F"/>
                </a:solidFill>
                <a:latin typeface="Myriad Pro Light" panose="020B0403030403020204" pitchFamily="34" charset="0"/>
              </a:rPr>
              <a:t>www.babraham.ac.uk</a:t>
            </a:r>
            <a:r>
              <a:rPr lang="en-GB" sz="2640" dirty="0">
                <a:solidFill>
                  <a:srgbClr val="0F1B5F"/>
                </a:solidFill>
                <a:latin typeface="Myriad Pro Light" panose="020B0403030403020204" pitchFamily="34" charset="0"/>
              </a:rPr>
              <a:t>/science-facilities/genomics</a:t>
            </a:r>
          </a:p>
          <a:p>
            <a:pPr marL="0" indent="0" defTabSz="1005815">
              <a:spcBef>
                <a:spcPts val="1100"/>
              </a:spcBef>
              <a:buNone/>
            </a:pPr>
            <a:endParaRPr lang="en-GB" sz="3080" dirty="0">
              <a:solidFill>
                <a:srgbClr val="0F1B5F"/>
              </a:solidFill>
              <a:latin typeface="Myriad Pro Light" panose="020B0403030403020204" pitchFamily="34" charset="0"/>
            </a:endParaRPr>
          </a:p>
          <a:p>
            <a:pPr marL="251453" indent="-251453" defTabSz="1005815">
              <a:spcBef>
                <a:spcPts val="1100"/>
              </a:spcBef>
            </a:pPr>
            <a:r>
              <a:rPr lang="en-GB" sz="3080" dirty="0">
                <a:solidFill>
                  <a:srgbClr val="0F1B5F"/>
                </a:solidFill>
                <a:latin typeface="Myriad Pro Light" panose="020B0403030403020204" pitchFamily="34" charset="0"/>
              </a:rPr>
              <a:t>For more information about research at </a:t>
            </a:r>
            <a:r>
              <a:rPr lang="en-GB" sz="3080" dirty="0" err="1">
                <a:solidFill>
                  <a:srgbClr val="0F1B5F"/>
                </a:solidFill>
                <a:latin typeface="Myriad Pro Light" panose="020B0403030403020204" pitchFamily="34" charset="0"/>
              </a:rPr>
              <a:t>Babraham</a:t>
            </a:r>
            <a:endParaRPr lang="en-GB" sz="3080" dirty="0">
              <a:solidFill>
                <a:srgbClr val="0F1B5F"/>
              </a:solidFill>
              <a:latin typeface="Myriad Pro Light" panose="020B0403030403020204" pitchFamily="34" charset="0"/>
            </a:endParaRPr>
          </a:p>
          <a:p>
            <a:pPr marL="0" indent="0" defTabSz="1005815">
              <a:spcBef>
                <a:spcPts val="1100"/>
              </a:spcBef>
              <a:buNone/>
            </a:pPr>
            <a:r>
              <a:rPr lang="en-GB" sz="2640" dirty="0">
                <a:solidFill>
                  <a:srgbClr val="0F1B5F"/>
                </a:solidFill>
                <a:latin typeface="Myriad Pro Light" panose="020B0403030403020204" pitchFamily="34" charset="0"/>
              </a:rPr>
              <a:t>https://</a:t>
            </a:r>
            <a:r>
              <a:rPr lang="en-GB" sz="2640" dirty="0" err="1">
                <a:solidFill>
                  <a:srgbClr val="0F1B5F"/>
                </a:solidFill>
                <a:latin typeface="Myriad Pro Light" panose="020B0403030403020204" pitchFamily="34" charset="0"/>
              </a:rPr>
              <a:t>www.babraham.ac.uk</a:t>
            </a:r>
            <a:r>
              <a:rPr lang="en-GB" sz="2640" dirty="0">
                <a:solidFill>
                  <a:srgbClr val="0F1B5F"/>
                </a:solidFill>
                <a:latin typeface="Myriad Pro Light" panose="020B0403030403020204" pitchFamily="34" charset="0"/>
              </a:rPr>
              <a:t>/our-research </a:t>
            </a:r>
          </a:p>
          <a:p>
            <a:pPr marL="250762" indent="-250762" defTabSz="1005815">
              <a:spcBef>
                <a:spcPts val="1100"/>
              </a:spcBef>
            </a:pPr>
            <a:endParaRPr lang="en-GB" sz="3080" dirty="0">
              <a:solidFill>
                <a:srgbClr val="0F1B5F"/>
              </a:solidFill>
              <a:latin typeface="Myriad Pro Light" panose="020B0403030403020204" pitchFamily="34" charset="0"/>
            </a:endParaRPr>
          </a:p>
          <a:p>
            <a:pPr marL="250762" indent="-250762" defTabSz="1005815">
              <a:spcBef>
                <a:spcPts val="1100"/>
              </a:spcBef>
            </a:pPr>
            <a:endParaRPr lang="en-GB" sz="3080" dirty="0">
              <a:solidFill>
                <a:srgbClr val="0F1B5F"/>
              </a:solidFill>
              <a:latin typeface="Myriad Pro Light" panose="020B0403030403020204" pitchFamily="34" charset="0"/>
            </a:endParaRPr>
          </a:p>
          <a:p>
            <a:pPr marL="250762" indent="-250762" defTabSz="1005815">
              <a:spcBef>
                <a:spcPts val="1100"/>
              </a:spcBef>
            </a:pPr>
            <a:endParaRPr lang="en-GB" sz="3080" dirty="0">
              <a:solidFill>
                <a:srgbClr val="0F1B5F"/>
              </a:solidFill>
              <a:latin typeface="Myriad Pro Light" panose="020B0403030403020204" pitchFamily="34" charset="0"/>
            </a:endParaRPr>
          </a:p>
          <a:p>
            <a:pPr marL="250762" indent="-250762" defTabSz="1005815">
              <a:spcBef>
                <a:spcPts val="1100"/>
              </a:spcBef>
            </a:pPr>
            <a:endParaRPr lang="en-GB" sz="3080" dirty="0">
              <a:solidFill>
                <a:srgbClr val="0F1B5F"/>
              </a:solidFill>
              <a:latin typeface="Myriad Pro Light" panose="020B0403030403020204" pitchFamily="34" charset="0"/>
            </a:endParaRPr>
          </a:p>
        </p:txBody>
      </p:sp>
    </p:spTree>
    <p:extLst>
      <p:ext uri="{BB962C8B-B14F-4D97-AF65-F5344CB8AC3E}">
        <p14:creationId xmlns:p14="http://schemas.microsoft.com/office/powerpoint/2010/main" val="2627356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515" y="320724"/>
            <a:ext cx="8675370" cy="456678"/>
          </a:xfrm>
        </p:spPr>
        <p:txBody>
          <a:bodyPr anchor="t"/>
          <a:lstStyle/>
          <a:p>
            <a:r>
              <a:rPr lang="en-GB" b="0" dirty="0">
                <a:latin typeface="Rockwell" panose="02060603020205020403" pitchFamily="18" charset="0"/>
              </a:rPr>
              <a:t>Learning Outcomes</a:t>
            </a:r>
          </a:p>
        </p:txBody>
      </p:sp>
      <p:graphicFrame>
        <p:nvGraphicFramePr>
          <p:cNvPr id="4" name="Content Placeholder 3"/>
          <p:cNvGraphicFramePr>
            <a:graphicFrameLocks noGrp="1"/>
          </p:cNvGraphicFramePr>
          <p:nvPr>
            <p:ph idx="1"/>
            <p:extLst/>
          </p:nvPr>
        </p:nvGraphicFramePr>
        <p:xfrm>
          <a:off x="351246" y="1386088"/>
          <a:ext cx="9401809" cy="5230368"/>
        </p:xfrm>
        <a:graphic>
          <a:graphicData uri="http://schemas.openxmlformats.org/drawingml/2006/table">
            <a:tbl>
              <a:tblPr firstRow="1" firstCol="1" lastRow="1" lastCol="1" bandRow="1" bandCol="1">
                <a:tableStyleId>{2D5ABB26-0587-4C30-8999-92F81FD0307C}</a:tableStyleId>
              </a:tblPr>
              <a:tblGrid>
                <a:gridCol w="3169195">
                  <a:extLst>
                    <a:ext uri="{9D8B030D-6E8A-4147-A177-3AD203B41FA5}">
                      <a16:colId xmlns:a16="http://schemas.microsoft.com/office/drawing/2014/main" val="2107975454"/>
                    </a:ext>
                  </a:extLst>
                </a:gridCol>
                <a:gridCol w="6232614">
                  <a:extLst>
                    <a:ext uri="{9D8B030D-6E8A-4147-A177-3AD203B41FA5}">
                      <a16:colId xmlns:a16="http://schemas.microsoft.com/office/drawing/2014/main" val="2515012277"/>
                    </a:ext>
                  </a:extLst>
                </a:gridCol>
              </a:tblGrid>
              <a:tr h="1609344">
                <a:tc>
                  <a:txBody>
                    <a:bodyPr/>
                    <a:lstStyle/>
                    <a:p>
                      <a:pPr>
                        <a:spcAft>
                          <a:spcPts val="0"/>
                        </a:spcAft>
                      </a:pPr>
                      <a:r>
                        <a:rPr lang="en-US" sz="2600" dirty="0">
                          <a:solidFill>
                            <a:srgbClr val="0F1B5F"/>
                          </a:solidFill>
                          <a:effectLst/>
                          <a:latin typeface="Myriad Pro Light" panose="020B0403030403020204" pitchFamily="34" charset="0"/>
                        </a:rPr>
                        <a:t>All students will:</a:t>
                      </a:r>
                      <a:endParaRPr lang="en-GB" sz="2600" dirty="0">
                        <a:solidFill>
                          <a:srgbClr val="0F1B5F"/>
                        </a:solidFill>
                        <a:effectLst/>
                        <a:latin typeface="Myriad Pro Light" panose="020B0403030403020204" pitchFamily="34" charset="0"/>
                        <a:ea typeface="Times New Roman" panose="02020603050405020304" pitchFamily="18" charset="0"/>
                        <a:cs typeface="Times New Roman" panose="02020603050405020304" pitchFamily="18" charset="0"/>
                      </a:endParaRPr>
                    </a:p>
                  </a:txBody>
                  <a:tcPr marL="75438" marR="75438" marT="0" marB="0"/>
                </a:tc>
                <a:tc>
                  <a:txBody>
                    <a:bodyPr/>
                    <a:lstStyle/>
                    <a:p>
                      <a:pPr>
                        <a:spcAft>
                          <a:spcPts val="0"/>
                        </a:spcAft>
                      </a:pPr>
                      <a:r>
                        <a:rPr lang="en-GB" sz="2600" dirty="0">
                          <a:solidFill>
                            <a:srgbClr val="0F1B5F"/>
                          </a:solidFill>
                          <a:effectLst/>
                          <a:latin typeface="Myriad Pro Light"/>
                        </a:rPr>
                        <a:t>Provide an example of what information DNA can tell us.</a:t>
                      </a:r>
                    </a:p>
                    <a:p>
                      <a:pPr>
                        <a:spcAft>
                          <a:spcPts val="0"/>
                        </a:spcAft>
                      </a:pPr>
                      <a:endParaRPr lang="en-GB" sz="2600" dirty="0">
                        <a:solidFill>
                          <a:srgbClr val="0F1B5F"/>
                        </a:solidFill>
                        <a:effectLst/>
                        <a:latin typeface="Myriad Pro Light"/>
                        <a:ea typeface="Times New Roman" panose="02020603050405020304" pitchFamily="18" charset="0"/>
                        <a:cs typeface="Times New Roman"/>
                      </a:endParaRPr>
                    </a:p>
                    <a:p>
                      <a:pPr>
                        <a:spcAft>
                          <a:spcPts val="0"/>
                        </a:spcAft>
                      </a:pPr>
                      <a:endParaRPr lang="en-GB" sz="2600" dirty="0">
                        <a:solidFill>
                          <a:srgbClr val="0F1B5F"/>
                        </a:solidFill>
                        <a:effectLst/>
                        <a:latin typeface="Myriad Pro Light"/>
                        <a:ea typeface="Times New Roman" panose="02020603050405020304" pitchFamily="18" charset="0"/>
                        <a:cs typeface="Times New Roman"/>
                      </a:endParaRPr>
                    </a:p>
                  </a:txBody>
                  <a:tcPr marL="75438" marR="75438" marT="0" marB="0"/>
                </a:tc>
                <a:extLst>
                  <a:ext uri="{0D108BD9-81ED-4DB2-BD59-A6C34878D82A}">
                    <a16:rowId xmlns:a16="http://schemas.microsoft.com/office/drawing/2014/main" val="3873846553"/>
                  </a:ext>
                </a:extLst>
              </a:tr>
              <a:tr h="1609344">
                <a:tc>
                  <a:txBody>
                    <a:bodyPr/>
                    <a:lstStyle/>
                    <a:p>
                      <a:pPr>
                        <a:spcAft>
                          <a:spcPts val="0"/>
                        </a:spcAft>
                      </a:pPr>
                      <a:r>
                        <a:rPr lang="en-US" sz="2600" dirty="0">
                          <a:solidFill>
                            <a:srgbClr val="0F1B5F"/>
                          </a:solidFill>
                          <a:effectLst/>
                          <a:latin typeface="Myriad Pro Light"/>
                        </a:rPr>
                        <a:t>Most students will:</a:t>
                      </a:r>
                      <a:endParaRPr lang="en-GB" sz="2600" dirty="0">
                        <a:solidFill>
                          <a:srgbClr val="0F1B5F"/>
                        </a:solidFill>
                        <a:effectLst/>
                        <a:latin typeface="Myriad Pro Light"/>
                        <a:ea typeface="Times New Roman" panose="02020603050405020304" pitchFamily="18" charset="0"/>
                        <a:cs typeface="Times New Roman" panose="02020603050405020304" pitchFamily="18" charset="0"/>
                      </a:endParaRPr>
                    </a:p>
                  </a:txBody>
                  <a:tcPr marL="75438" marR="75438" marT="0" marB="0"/>
                </a:tc>
                <a:tc>
                  <a:txBody>
                    <a:bodyPr/>
                    <a:lstStyle/>
                    <a:p>
                      <a:pPr>
                        <a:spcAft>
                          <a:spcPts val="0"/>
                        </a:spcAft>
                      </a:pPr>
                      <a:r>
                        <a:rPr lang="en-GB" sz="2600" dirty="0">
                          <a:solidFill>
                            <a:srgbClr val="0F1B5F"/>
                          </a:solidFill>
                          <a:effectLst/>
                          <a:latin typeface="Myriad Pro Light"/>
                        </a:rPr>
                        <a:t>Be able to describe the structure of DNA and its bonding.</a:t>
                      </a:r>
                      <a:endParaRPr lang="en-GB" sz="2600" dirty="0">
                        <a:solidFill>
                          <a:srgbClr val="0F1B5F"/>
                        </a:solidFill>
                        <a:effectLst/>
                        <a:latin typeface="Myriad Pro Light"/>
                        <a:ea typeface="Times New Roman" panose="02020603050405020304" pitchFamily="18" charset="0"/>
                        <a:cs typeface="Times New Roman"/>
                      </a:endParaRPr>
                    </a:p>
                    <a:p>
                      <a:pPr>
                        <a:spcAft>
                          <a:spcPts val="0"/>
                        </a:spcAft>
                      </a:pPr>
                      <a:endParaRPr lang="en-GB" sz="2600" dirty="0">
                        <a:solidFill>
                          <a:srgbClr val="0F1B5F"/>
                        </a:solidFill>
                        <a:effectLst/>
                        <a:latin typeface="Myriad Pro Light"/>
                        <a:ea typeface="Times New Roman" panose="02020603050405020304" pitchFamily="18" charset="0"/>
                        <a:cs typeface="Times New Roman"/>
                      </a:endParaRPr>
                    </a:p>
                    <a:p>
                      <a:pPr>
                        <a:spcAft>
                          <a:spcPts val="0"/>
                        </a:spcAft>
                      </a:pPr>
                      <a:endParaRPr lang="en-GB" sz="2600" dirty="0">
                        <a:solidFill>
                          <a:srgbClr val="0F1B5F"/>
                        </a:solidFill>
                        <a:effectLst/>
                        <a:latin typeface="Myriad Pro Light"/>
                        <a:ea typeface="Times New Roman" panose="02020603050405020304" pitchFamily="18" charset="0"/>
                        <a:cs typeface="Times New Roman"/>
                      </a:endParaRPr>
                    </a:p>
                  </a:txBody>
                  <a:tcPr marL="75438" marR="75438" marT="0" marB="0"/>
                </a:tc>
                <a:extLst>
                  <a:ext uri="{0D108BD9-81ED-4DB2-BD59-A6C34878D82A}">
                    <a16:rowId xmlns:a16="http://schemas.microsoft.com/office/drawing/2014/main" val="3689173868"/>
                  </a:ext>
                </a:extLst>
              </a:tr>
              <a:tr h="1207008">
                <a:tc>
                  <a:txBody>
                    <a:bodyPr/>
                    <a:lstStyle/>
                    <a:p>
                      <a:pPr>
                        <a:spcAft>
                          <a:spcPts val="0"/>
                        </a:spcAft>
                      </a:pPr>
                      <a:r>
                        <a:rPr lang="en-US" sz="2600" dirty="0">
                          <a:solidFill>
                            <a:srgbClr val="0F1B5F"/>
                          </a:solidFill>
                          <a:effectLst/>
                          <a:latin typeface="Myriad Pro Light"/>
                        </a:rPr>
                        <a:t>Some students will:</a:t>
                      </a:r>
                      <a:endParaRPr lang="en-GB" sz="2600" dirty="0">
                        <a:solidFill>
                          <a:srgbClr val="0F1B5F"/>
                        </a:solidFill>
                        <a:effectLst/>
                        <a:latin typeface="Myriad Pro Light"/>
                        <a:ea typeface="Times New Roman" panose="02020603050405020304" pitchFamily="18" charset="0"/>
                        <a:cs typeface="Times New Roman" panose="02020603050405020304" pitchFamily="18" charset="0"/>
                      </a:endParaRPr>
                    </a:p>
                  </a:txBody>
                  <a:tcPr marL="75438" marR="75438" marT="0" marB="0"/>
                </a:tc>
                <a:tc>
                  <a:txBody>
                    <a:bodyPr/>
                    <a:lstStyle/>
                    <a:p>
                      <a:pPr>
                        <a:spcAft>
                          <a:spcPts val="0"/>
                        </a:spcAft>
                      </a:pPr>
                      <a:r>
                        <a:rPr lang="en-GB" sz="2600" dirty="0">
                          <a:solidFill>
                            <a:srgbClr val="0F1B5F"/>
                          </a:solidFill>
                          <a:effectLst/>
                          <a:latin typeface="Myriad Pro Light"/>
                        </a:rPr>
                        <a:t>Describe the process of sequencing DNA. </a:t>
                      </a:r>
                      <a:endParaRPr lang="en-GB" sz="2600" dirty="0">
                        <a:solidFill>
                          <a:srgbClr val="0F1B5F"/>
                        </a:solidFill>
                        <a:effectLst/>
                        <a:latin typeface="Myriad Pro Light"/>
                        <a:ea typeface="Times New Roman" panose="02020603050405020304" pitchFamily="18" charset="0"/>
                        <a:cs typeface="Times New Roman"/>
                      </a:endParaRPr>
                    </a:p>
                    <a:p>
                      <a:pPr>
                        <a:spcAft>
                          <a:spcPts val="0"/>
                        </a:spcAft>
                      </a:pPr>
                      <a:endParaRPr lang="en-GB" sz="2600" dirty="0">
                        <a:solidFill>
                          <a:srgbClr val="0F1B5F"/>
                        </a:solidFill>
                        <a:effectLst/>
                        <a:latin typeface="Myriad Pro Light"/>
                        <a:ea typeface="Times New Roman" panose="02020603050405020304" pitchFamily="18" charset="0"/>
                        <a:cs typeface="Times New Roman"/>
                      </a:endParaRPr>
                    </a:p>
                    <a:p>
                      <a:pPr>
                        <a:spcAft>
                          <a:spcPts val="0"/>
                        </a:spcAft>
                      </a:pPr>
                      <a:endParaRPr lang="en-GB" sz="2600" dirty="0">
                        <a:solidFill>
                          <a:srgbClr val="0F1B5F"/>
                        </a:solidFill>
                        <a:effectLst/>
                        <a:latin typeface="Myriad Pro Light"/>
                        <a:ea typeface="Times New Roman" panose="02020603050405020304" pitchFamily="18" charset="0"/>
                        <a:cs typeface="Times New Roman"/>
                      </a:endParaRPr>
                    </a:p>
                  </a:txBody>
                  <a:tcPr marL="75438" marR="75438" marT="0" marB="0"/>
                </a:tc>
                <a:extLst>
                  <a:ext uri="{0D108BD9-81ED-4DB2-BD59-A6C34878D82A}">
                    <a16:rowId xmlns:a16="http://schemas.microsoft.com/office/drawing/2014/main" val="217340132"/>
                  </a:ext>
                </a:extLst>
              </a:tr>
              <a:tr h="804672">
                <a:tc>
                  <a:txBody>
                    <a:bodyPr/>
                    <a:lstStyle/>
                    <a:p>
                      <a:pPr>
                        <a:spcAft>
                          <a:spcPts val="0"/>
                        </a:spcAft>
                      </a:pPr>
                      <a:r>
                        <a:rPr lang="en-US" sz="2600" dirty="0">
                          <a:solidFill>
                            <a:srgbClr val="0F1B5F"/>
                          </a:solidFill>
                          <a:effectLst/>
                          <a:latin typeface="Myriad Pro Light" panose="020B0403030403020204" pitchFamily="34" charset="0"/>
                        </a:rPr>
                        <a:t>Key word/s</a:t>
                      </a:r>
                      <a:endParaRPr lang="en-GB" sz="2600" dirty="0">
                        <a:solidFill>
                          <a:srgbClr val="0F1B5F"/>
                        </a:solidFill>
                        <a:effectLst/>
                        <a:latin typeface="Myriad Pro Light" panose="020B0403030403020204" pitchFamily="34" charset="0"/>
                        <a:ea typeface="Times New Roman" panose="02020603050405020304" pitchFamily="18" charset="0"/>
                        <a:cs typeface="Times New Roman" panose="02020603050405020304" pitchFamily="18" charset="0"/>
                      </a:endParaRPr>
                    </a:p>
                  </a:txBody>
                  <a:tcPr marL="75438" marR="75438" marT="0" marB="0"/>
                </a:tc>
                <a:tc>
                  <a:txBody>
                    <a:bodyPr/>
                    <a:lstStyle/>
                    <a:p>
                      <a:pPr>
                        <a:spcAft>
                          <a:spcPts val="0"/>
                        </a:spcAft>
                      </a:pPr>
                      <a:r>
                        <a:rPr lang="en-US" sz="2600" dirty="0">
                          <a:solidFill>
                            <a:srgbClr val="0F1B5F"/>
                          </a:solidFill>
                          <a:effectLst/>
                          <a:latin typeface="Myriad Pro Light"/>
                        </a:rPr>
                        <a:t>genomics, DNA, sequencing, mutation, nucleotides, genetic code</a:t>
                      </a:r>
                      <a:endParaRPr lang="en-GB" sz="2600" dirty="0">
                        <a:solidFill>
                          <a:srgbClr val="0F1B5F"/>
                        </a:solidFill>
                        <a:effectLst/>
                        <a:latin typeface="Myriad Pro Light"/>
                        <a:ea typeface="Times New Roman" panose="02020603050405020304" pitchFamily="18" charset="0"/>
                        <a:cs typeface="Times New Roman"/>
                      </a:endParaRPr>
                    </a:p>
                  </a:txBody>
                  <a:tcPr marL="75438" marR="75438" marT="0" marB="0"/>
                </a:tc>
                <a:extLst>
                  <a:ext uri="{0D108BD9-81ED-4DB2-BD59-A6C34878D82A}">
                    <a16:rowId xmlns:a16="http://schemas.microsoft.com/office/drawing/2014/main" val="3398878887"/>
                  </a:ext>
                </a:extLst>
              </a:tr>
            </a:tbl>
          </a:graphicData>
        </a:graphic>
      </p:graphicFrame>
    </p:spTree>
    <p:extLst>
      <p:ext uri="{BB962C8B-B14F-4D97-AF65-F5344CB8AC3E}">
        <p14:creationId xmlns:p14="http://schemas.microsoft.com/office/powerpoint/2010/main" val="814049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5166F85C-063D-7E4A-C470-29F2D5D570E0}"/>
              </a:ext>
            </a:extLst>
          </p:cNvPr>
          <p:cNvSpPr txBox="1">
            <a:spLocks/>
          </p:cNvSpPr>
          <p:nvPr/>
        </p:nvSpPr>
        <p:spPr>
          <a:xfrm>
            <a:off x="2507094" y="1336093"/>
            <a:ext cx="6980830" cy="1584095"/>
          </a:xfrm>
          <a:prstGeom prst="rect">
            <a:avLst/>
          </a:prstGeom>
        </p:spPr>
        <p:txBody>
          <a:bodyPr vert="horz" lIns="100584" tIns="50292" rIns="100584" bIns="50292" numCol="1"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005840">
              <a:lnSpc>
                <a:spcPct val="110000"/>
              </a:lnSpc>
              <a:spcBef>
                <a:spcPts val="1100"/>
              </a:spcBef>
              <a:buNone/>
            </a:pPr>
            <a:r>
              <a:rPr lang="en-GB" sz="2200" dirty="0">
                <a:solidFill>
                  <a:srgbClr val="0F1B5F"/>
                </a:solidFill>
                <a:latin typeface="Rockwell" panose="02060603020205020403" pitchFamily="18" charset="77"/>
              </a:rPr>
              <a:t>Epigenetics</a:t>
            </a:r>
            <a:r>
              <a:rPr lang="en-GB" sz="2200" dirty="0">
                <a:solidFill>
                  <a:srgbClr val="0F1B5F"/>
                </a:solidFill>
                <a:latin typeface="Myriad Pro Light" panose="020B0403030403020204" pitchFamily="34" charset="0"/>
              </a:rPr>
              <a:t> – How reversible modifications to DNA can control access to genetic information. Epigenetic changes can be linked to ageing and the effects of our environment.</a:t>
            </a:r>
            <a:endParaRPr lang="nl-NL" sz="2200" dirty="0">
              <a:solidFill>
                <a:srgbClr val="0F1B5F"/>
              </a:solidFill>
              <a:latin typeface="Myriad Pro Light" panose="020B0403030403020204" pitchFamily="34" charset="0"/>
            </a:endParaRPr>
          </a:p>
        </p:txBody>
      </p:sp>
      <p:sp>
        <p:nvSpPr>
          <p:cNvPr id="14" name="Content Placeholder 2">
            <a:extLst>
              <a:ext uri="{FF2B5EF4-FFF2-40B4-BE49-F238E27FC236}">
                <a16:creationId xmlns:a16="http://schemas.microsoft.com/office/drawing/2014/main" id="{49BB639C-5276-F04B-A4E4-815ECC6E651B}"/>
              </a:ext>
            </a:extLst>
          </p:cNvPr>
          <p:cNvSpPr txBox="1">
            <a:spLocks/>
          </p:cNvSpPr>
          <p:nvPr/>
        </p:nvSpPr>
        <p:spPr>
          <a:xfrm>
            <a:off x="2507094" y="3253954"/>
            <a:ext cx="6980830" cy="1584095"/>
          </a:xfrm>
          <a:prstGeom prst="rect">
            <a:avLst/>
          </a:prstGeom>
        </p:spPr>
        <p:txBody>
          <a:bodyPr vert="horz" lIns="100584" tIns="50292" rIns="100584" bIns="50292" numCol="1"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005840">
              <a:lnSpc>
                <a:spcPct val="120000"/>
              </a:lnSpc>
              <a:spcBef>
                <a:spcPts val="1100"/>
              </a:spcBef>
              <a:buNone/>
            </a:pPr>
            <a:r>
              <a:rPr lang="en-GB" sz="2200" dirty="0">
                <a:solidFill>
                  <a:srgbClr val="0F1B5F"/>
                </a:solidFill>
                <a:latin typeface="Rockwell" panose="02060603020205020403" pitchFamily="18" charset="77"/>
              </a:rPr>
              <a:t>Signalling</a:t>
            </a:r>
            <a:r>
              <a:rPr lang="en-GB" sz="2200" dirty="0">
                <a:solidFill>
                  <a:srgbClr val="0F1B5F"/>
                </a:solidFill>
                <a:latin typeface="Myriad Pro Light" panose="020B0403030403020204" pitchFamily="34" charset="0"/>
              </a:rPr>
              <a:t> – How chemical pathways inside cells allow them to adapt their function and behaviour in response to changes in their surroundings. Control of these pathways can change with age and contribute to illnesses.</a:t>
            </a:r>
          </a:p>
        </p:txBody>
      </p:sp>
      <p:sp>
        <p:nvSpPr>
          <p:cNvPr id="15" name="Content Placeholder 2">
            <a:extLst>
              <a:ext uri="{FF2B5EF4-FFF2-40B4-BE49-F238E27FC236}">
                <a16:creationId xmlns:a16="http://schemas.microsoft.com/office/drawing/2014/main" id="{500740A7-C735-8A20-7727-6FF4AF062C74}"/>
              </a:ext>
            </a:extLst>
          </p:cNvPr>
          <p:cNvSpPr txBox="1">
            <a:spLocks/>
          </p:cNvSpPr>
          <p:nvPr/>
        </p:nvSpPr>
        <p:spPr>
          <a:xfrm>
            <a:off x="2507093" y="5171815"/>
            <a:ext cx="6980830" cy="1584095"/>
          </a:xfrm>
          <a:prstGeom prst="rect">
            <a:avLst/>
          </a:prstGeom>
        </p:spPr>
        <p:txBody>
          <a:bodyPr vert="horz" lIns="100584" tIns="50292" rIns="100584" bIns="50292" numCol="1"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005840">
              <a:lnSpc>
                <a:spcPct val="120000"/>
              </a:lnSpc>
              <a:spcBef>
                <a:spcPts val="1100"/>
              </a:spcBef>
              <a:buNone/>
            </a:pPr>
            <a:r>
              <a:rPr lang="en-GB" sz="2200" dirty="0">
                <a:solidFill>
                  <a:srgbClr val="0F1B5F"/>
                </a:solidFill>
                <a:latin typeface="Rockwell" panose="02060603020205020403" pitchFamily="18" charset="77"/>
              </a:rPr>
              <a:t>Immunology</a:t>
            </a:r>
            <a:r>
              <a:rPr lang="en-GB" sz="2200" dirty="0">
                <a:solidFill>
                  <a:srgbClr val="0F1B5F"/>
                </a:solidFill>
                <a:latin typeface="Myriad Pro Light" panose="020B0403030403020204" pitchFamily="34" charset="0"/>
              </a:rPr>
              <a:t> – How cells in the immune system develop, specialise and are regulated to respond to infections. The strength of the immune response declines sharply with advancing age.</a:t>
            </a:r>
          </a:p>
        </p:txBody>
      </p:sp>
      <p:sp>
        <p:nvSpPr>
          <p:cNvPr id="2" name="Title 1"/>
          <p:cNvSpPr>
            <a:spLocks noGrp="1"/>
          </p:cNvSpPr>
          <p:nvPr>
            <p:ph type="title"/>
          </p:nvPr>
        </p:nvSpPr>
        <p:spPr>
          <a:xfrm>
            <a:off x="691515" y="389645"/>
            <a:ext cx="8675370" cy="456678"/>
          </a:xfrm>
        </p:spPr>
        <p:txBody>
          <a:bodyPr/>
          <a:lstStyle/>
          <a:p>
            <a:r>
              <a:rPr lang="en-GB" b="0" dirty="0">
                <a:latin typeface="Rockwell" panose="02060603020205020403" pitchFamily="18" charset="77"/>
              </a:rPr>
              <a:t>Babraham Institute research themes</a:t>
            </a:r>
          </a:p>
        </p:txBody>
      </p:sp>
      <p:pic>
        <p:nvPicPr>
          <p:cNvPr id="4" name="Picture 3">
            <a:extLst>
              <a:ext uri="{FF2B5EF4-FFF2-40B4-BE49-F238E27FC236}">
                <a16:creationId xmlns:a16="http://schemas.microsoft.com/office/drawing/2014/main" id="{E45B48EF-4EF0-47B7-8FD0-D76777570138}"/>
              </a:ext>
            </a:extLst>
          </p:cNvPr>
          <p:cNvPicPr>
            <a:picLocks noChangeAspect="1"/>
          </p:cNvPicPr>
          <p:nvPr/>
        </p:nvPicPr>
        <p:blipFill>
          <a:blip r:embed="rId3"/>
          <a:stretch>
            <a:fillRect/>
          </a:stretch>
        </p:blipFill>
        <p:spPr>
          <a:xfrm>
            <a:off x="405410" y="1336093"/>
            <a:ext cx="1767993" cy="1774090"/>
          </a:xfrm>
          <a:prstGeom prst="rect">
            <a:avLst/>
          </a:prstGeom>
        </p:spPr>
      </p:pic>
      <p:pic>
        <p:nvPicPr>
          <p:cNvPr id="6" name="Picture 5">
            <a:extLst>
              <a:ext uri="{FF2B5EF4-FFF2-40B4-BE49-F238E27FC236}">
                <a16:creationId xmlns:a16="http://schemas.microsoft.com/office/drawing/2014/main" id="{15C9E1A6-BCF1-44FF-A422-6096D3014B26}"/>
              </a:ext>
            </a:extLst>
          </p:cNvPr>
          <p:cNvPicPr>
            <a:picLocks noChangeAspect="1"/>
          </p:cNvPicPr>
          <p:nvPr/>
        </p:nvPicPr>
        <p:blipFill>
          <a:blip r:embed="rId4"/>
          <a:stretch>
            <a:fillRect/>
          </a:stretch>
        </p:blipFill>
        <p:spPr>
          <a:xfrm>
            <a:off x="405257" y="3206532"/>
            <a:ext cx="1767840" cy="1773936"/>
          </a:xfrm>
          <a:prstGeom prst="rect">
            <a:avLst/>
          </a:prstGeom>
        </p:spPr>
      </p:pic>
      <p:pic>
        <p:nvPicPr>
          <p:cNvPr id="8" name="Picture 7">
            <a:extLst>
              <a:ext uri="{FF2B5EF4-FFF2-40B4-BE49-F238E27FC236}">
                <a16:creationId xmlns:a16="http://schemas.microsoft.com/office/drawing/2014/main" id="{0C1309A5-AA43-4D0A-B0B9-DD30F6E6A0A8}"/>
              </a:ext>
            </a:extLst>
          </p:cNvPr>
          <p:cNvPicPr>
            <a:picLocks noChangeAspect="1"/>
          </p:cNvPicPr>
          <p:nvPr/>
        </p:nvPicPr>
        <p:blipFill>
          <a:blip r:embed="rId5"/>
          <a:stretch>
            <a:fillRect/>
          </a:stretch>
        </p:blipFill>
        <p:spPr>
          <a:xfrm>
            <a:off x="405257" y="5076817"/>
            <a:ext cx="1767993" cy="1774090"/>
          </a:xfrm>
          <a:prstGeom prst="rect">
            <a:avLst/>
          </a:prstGeom>
        </p:spPr>
      </p:pic>
    </p:spTree>
    <p:extLst>
      <p:ext uri="{BB962C8B-B14F-4D97-AF65-F5344CB8AC3E}">
        <p14:creationId xmlns:p14="http://schemas.microsoft.com/office/powerpoint/2010/main" val="370992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phic 17">
            <a:extLst>
              <a:ext uri="{FF2B5EF4-FFF2-40B4-BE49-F238E27FC236}">
                <a16:creationId xmlns:a16="http://schemas.microsoft.com/office/drawing/2014/main" id="{87868300-F608-AE75-D30F-F2610326340C}"/>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32300" r="53480"/>
          <a:stretch/>
        </p:blipFill>
        <p:spPr>
          <a:xfrm>
            <a:off x="4350548" y="1922697"/>
            <a:ext cx="1357301" cy="3927004"/>
          </a:xfrm>
          <a:prstGeom prst="rect">
            <a:avLst/>
          </a:prstGeom>
        </p:spPr>
      </p:pic>
      <p:sp>
        <p:nvSpPr>
          <p:cNvPr id="2" name="Title 1"/>
          <p:cNvSpPr>
            <a:spLocks noGrp="1"/>
          </p:cNvSpPr>
          <p:nvPr>
            <p:ph type="title"/>
          </p:nvPr>
        </p:nvSpPr>
        <p:spPr>
          <a:xfrm>
            <a:off x="-754380" y="396607"/>
            <a:ext cx="11567160" cy="456679"/>
          </a:xfrm>
        </p:spPr>
        <p:txBody>
          <a:bodyPr/>
          <a:lstStyle/>
          <a:p>
            <a:r>
              <a:rPr lang="en-GB" b="0" dirty="0">
                <a:latin typeface="Rockwell" panose="02060603020205020403" pitchFamily="18" charset="0"/>
              </a:rPr>
              <a:t>Starter: What is DNA?</a:t>
            </a:r>
          </a:p>
        </p:txBody>
      </p:sp>
      <p:sp>
        <p:nvSpPr>
          <p:cNvPr id="3" name="Content Placeholder 2"/>
          <p:cNvSpPr>
            <a:spLocks noGrp="1"/>
          </p:cNvSpPr>
          <p:nvPr>
            <p:ph idx="1"/>
          </p:nvPr>
        </p:nvSpPr>
        <p:spPr>
          <a:xfrm>
            <a:off x="2713031" y="1446028"/>
            <a:ext cx="4632339" cy="657445"/>
          </a:xfrm>
        </p:spPr>
        <p:txBody>
          <a:bodyPr/>
          <a:lstStyle/>
          <a:p>
            <a:pPr marL="0" indent="0" algn="ctr">
              <a:buNone/>
            </a:pPr>
            <a:r>
              <a:rPr lang="en-GB" dirty="0" err="1">
                <a:solidFill>
                  <a:srgbClr val="0F1B5F"/>
                </a:solidFill>
                <a:latin typeface="Rockwell" panose="02060603020205020403" pitchFamily="18" charset="77"/>
              </a:rPr>
              <a:t>D</a:t>
            </a:r>
            <a:r>
              <a:rPr lang="en-GB" dirty="0" err="1">
                <a:solidFill>
                  <a:srgbClr val="0F1B5F"/>
                </a:solidFill>
                <a:latin typeface="Myriad Pro Light" panose="020B0403030403020204" pitchFamily="34" charset="0"/>
              </a:rPr>
              <a:t>eoxyribo</a:t>
            </a:r>
            <a:r>
              <a:rPr lang="en-GB" dirty="0" err="1">
                <a:solidFill>
                  <a:srgbClr val="0F1B5F"/>
                </a:solidFill>
                <a:latin typeface="Rockwell" panose="02060603020205020403" pitchFamily="18" charset="77"/>
              </a:rPr>
              <a:t>N</a:t>
            </a:r>
            <a:r>
              <a:rPr lang="en-GB" dirty="0" err="1">
                <a:solidFill>
                  <a:srgbClr val="0F1B5F"/>
                </a:solidFill>
                <a:latin typeface="Myriad Pro Light" panose="020B0403030403020204" pitchFamily="34" charset="0"/>
              </a:rPr>
              <a:t>ucleic</a:t>
            </a:r>
            <a:r>
              <a:rPr lang="en-GB" dirty="0">
                <a:solidFill>
                  <a:srgbClr val="0F1B5F"/>
                </a:solidFill>
                <a:latin typeface="Myriad Pro Light" panose="020B0403030403020204" pitchFamily="34" charset="0"/>
              </a:rPr>
              <a:t> </a:t>
            </a:r>
            <a:r>
              <a:rPr lang="en-GB" dirty="0">
                <a:solidFill>
                  <a:srgbClr val="0F1B5F"/>
                </a:solidFill>
                <a:latin typeface="Rockwell" panose="02060603020205020403" pitchFamily="18" charset="77"/>
              </a:rPr>
              <a:t>A</a:t>
            </a:r>
            <a:r>
              <a:rPr lang="en-GB" dirty="0">
                <a:solidFill>
                  <a:srgbClr val="0F1B5F"/>
                </a:solidFill>
                <a:latin typeface="Myriad Pro Light" panose="020B0403030403020204" pitchFamily="34" charset="0"/>
              </a:rPr>
              <a:t>cid</a:t>
            </a:r>
          </a:p>
        </p:txBody>
      </p:sp>
      <p:pic>
        <p:nvPicPr>
          <p:cNvPr id="18" name="Graphic 18">
            <a:extLst>
              <a:ext uri="{FF2B5EF4-FFF2-40B4-BE49-F238E27FC236}">
                <a16:creationId xmlns:a16="http://schemas.microsoft.com/office/drawing/2014/main" id="{328D867F-E7DA-0B8F-DCEE-2E2E4ADD58F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24221" y="3255612"/>
            <a:ext cx="2171712" cy="1261174"/>
          </a:xfrm>
          <a:prstGeom prst="rect">
            <a:avLst/>
          </a:prstGeom>
        </p:spPr>
      </p:pic>
      <p:pic>
        <p:nvPicPr>
          <p:cNvPr id="4" name="Graphic 17">
            <a:extLst>
              <a:ext uri="{FF2B5EF4-FFF2-40B4-BE49-F238E27FC236}">
                <a16:creationId xmlns:a16="http://schemas.microsoft.com/office/drawing/2014/main" id="{292735FC-BC94-ABCE-1554-FB708F3F64D3}"/>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 r="75097"/>
          <a:stretch/>
        </p:blipFill>
        <p:spPr>
          <a:xfrm>
            <a:off x="962468" y="1922697"/>
            <a:ext cx="2377088" cy="3927004"/>
          </a:xfrm>
          <a:prstGeom prst="rect">
            <a:avLst/>
          </a:prstGeom>
        </p:spPr>
      </p:pic>
    </p:spTree>
    <p:extLst>
      <p:ext uri="{BB962C8B-B14F-4D97-AF65-F5344CB8AC3E}">
        <p14:creationId xmlns:p14="http://schemas.microsoft.com/office/powerpoint/2010/main" val="375699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380" y="396607"/>
            <a:ext cx="11567160" cy="456679"/>
          </a:xfrm>
        </p:spPr>
        <p:txBody>
          <a:bodyPr/>
          <a:lstStyle/>
          <a:p>
            <a:r>
              <a:rPr lang="en-GB" b="0" dirty="0">
                <a:latin typeface="Rockwell" panose="02060603020205020403" pitchFamily="18" charset="0"/>
              </a:rPr>
              <a:t>Starter: What is DNA?</a:t>
            </a:r>
          </a:p>
        </p:txBody>
      </p:sp>
      <p:sp>
        <p:nvSpPr>
          <p:cNvPr id="3" name="Content Placeholder 2"/>
          <p:cNvSpPr>
            <a:spLocks noGrp="1"/>
          </p:cNvSpPr>
          <p:nvPr>
            <p:ph idx="1"/>
          </p:nvPr>
        </p:nvSpPr>
        <p:spPr>
          <a:xfrm>
            <a:off x="2713031" y="1446028"/>
            <a:ext cx="4632339" cy="657445"/>
          </a:xfrm>
        </p:spPr>
        <p:txBody>
          <a:bodyPr/>
          <a:lstStyle/>
          <a:p>
            <a:pPr marL="0" indent="0" algn="ctr">
              <a:buNone/>
            </a:pPr>
            <a:r>
              <a:rPr lang="en-GB" dirty="0" err="1">
                <a:solidFill>
                  <a:srgbClr val="0F1B5F"/>
                </a:solidFill>
                <a:latin typeface="Rockwell" panose="02060603020205020403" pitchFamily="18" charset="77"/>
              </a:rPr>
              <a:t>D</a:t>
            </a:r>
            <a:r>
              <a:rPr lang="en-GB" dirty="0" err="1">
                <a:solidFill>
                  <a:srgbClr val="0F1B5F"/>
                </a:solidFill>
                <a:latin typeface="Myriad Pro Light" panose="020B0403030403020204" pitchFamily="34" charset="0"/>
              </a:rPr>
              <a:t>eoxyribo</a:t>
            </a:r>
            <a:r>
              <a:rPr lang="en-GB" dirty="0" err="1">
                <a:solidFill>
                  <a:srgbClr val="0F1B5F"/>
                </a:solidFill>
                <a:latin typeface="Rockwell" panose="02060603020205020403" pitchFamily="18" charset="77"/>
              </a:rPr>
              <a:t>N</a:t>
            </a:r>
            <a:r>
              <a:rPr lang="en-GB" dirty="0" err="1">
                <a:solidFill>
                  <a:srgbClr val="0F1B5F"/>
                </a:solidFill>
                <a:latin typeface="Myriad Pro Light" panose="020B0403030403020204" pitchFamily="34" charset="0"/>
              </a:rPr>
              <a:t>ucleic</a:t>
            </a:r>
            <a:r>
              <a:rPr lang="en-GB" dirty="0">
                <a:solidFill>
                  <a:srgbClr val="0F1B5F"/>
                </a:solidFill>
                <a:latin typeface="Myriad Pro Light" panose="020B0403030403020204" pitchFamily="34" charset="0"/>
              </a:rPr>
              <a:t> </a:t>
            </a:r>
            <a:r>
              <a:rPr lang="en-GB" dirty="0">
                <a:solidFill>
                  <a:srgbClr val="0F1B5F"/>
                </a:solidFill>
                <a:latin typeface="Rockwell" panose="02060603020205020403" pitchFamily="18" charset="77"/>
              </a:rPr>
              <a:t>A</a:t>
            </a:r>
            <a:r>
              <a:rPr lang="en-GB" dirty="0">
                <a:solidFill>
                  <a:srgbClr val="0F1B5F"/>
                </a:solidFill>
                <a:latin typeface="Myriad Pro Light" panose="020B0403030403020204" pitchFamily="34" charset="0"/>
              </a:rPr>
              <a:t>cid</a:t>
            </a:r>
          </a:p>
        </p:txBody>
      </p:sp>
      <p:sp>
        <p:nvSpPr>
          <p:cNvPr id="10" name="Content Placeholder 2">
            <a:extLst>
              <a:ext uri="{FF2B5EF4-FFF2-40B4-BE49-F238E27FC236}">
                <a16:creationId xmlns:a16="http://schemas.microsoft.com/office/drawing/2014/main" id="{153EA010-7C75-76B0-0804-35788418EB64}"/>
              </a:ext>
            </a:extLst>
          </p:cNvPr>
          <p:cNvSpPr txBox="1">
            <a:spLocks/>
          </p:cNvSpPr>
          <p:nvPr/>
        </p:nvSpPr>
        <p:spPr>
          <a:xfrm>
            <a:off x="-174771" y="5881577"/>
            <a:ext cx="4632339" cy="657445"/>
          </a:xfrm>
          <a:prstGeom prst="rect">
            <a:avLst/>
          </a:prstGeom>
        </p:spPr>
        <p:txBody>
          <a:bodyPr vert="horz" lIns="100584" tIns="50292" rIns="100584" bIns="50292" rtlCol="0" anchor="t">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1005815">
              <a:spcBef>
                <a:spcPts val="1100"/>
              </a:spcBef>
              <a:buNone/>
            </a:pPr>
            <a:r>
              <a:rPr lang="en-GB" sz="3080" dirty="0">
                <a:solidFill>
                  <a:srgbClr val="0F1B5F"/>
                </a:solidFill>
                <a:latin typeface="Rockwell"/>
              </a:rPr>
              <a:t>DNA</a:t>
            </a:r>
            <a:endParaRPr lang="en-GB" sz="3080" dirty="0">
              <a:solidFill>
                <a:srgbClr val="0F1B5F"/>
              </a:solidFill>
              <a:latin typeface="Myriad Pro Light" panose="020B0403030403020204" pitchFamily="34" charset="0"/>
            </a:endParaRPr>
          </a:p>
        </p:txBody>
      </p:sp>
      <p:sp>
        <p:nvSpPr>
          <p:cNvPr id="11" name="Content Placeholder 2">
            <a:extLst>
              <a:ext uri="{FF2B5EF4-FFF2-40B4-BE49-F238E27FC236}">
                <a16:creationId xmlns:a16="http://schemas.microsoft.com/office/drawing/2014/main" id="{03F811B4-58B7-97A9-4F31-D29897142F59}"/>
              </a:ext>
            </a:extLst>
          </p:cNvPr>
          <p:cNvSpPr txBox="1">
            <a:spLocks/>
          </p:cNvSpPr>
          <p:nvPr/>
        </p:nvSpPr>
        <p:spPr>
          <a:xfrm>
            <a:off x="3759749" y="6209587"/>
            <a:ext cx="4632339" cy="657445"/>
          </a:xfrm>
          <a:prstGeom prst="rect">
            <a:avLst/>
          </a:prstGeom>
        </p:spPr>
        <p:txBody>
          <a:bodyPr vert="horz" lIns="100584" tIns="50292" rIns="100584" bIns="50292" rtlCol="0" anchor="t">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1005815">
              <a:spcBef>
                <a:spcPts val="1100"/>
              </a:spcBef>
              <a:buNone/>
            </a:pPr>
            <a:r>
              <a:rPr lang="en-GB" sz="3080" dirty="0">
                <a:solidFill>
                  <a:srgbClr val="0F1B5F"/>
                </a:solidFill>
                <a:latin typeface="Rockwell"/>
              </a:rPr>
              <a:t>Nucleotide bases</a:t>
            </a:r>
            <a:endParaRPr lang="en-GB" sz="3080" dirty="0">
              <a:solidFill>
                <a:srgbClr val="0F1B5F"/>
              </a:solidFill>
              <a:latin typeface="Myriad Pro Light" panose="020B0403030403020204" pitchFamily="34" charset="0"/>
            </a:endParaRPr>
          </a:p>
        </p:txBody>
      </p:sp>
      <p:pic>
        <p:nvPicPr>
          <p:cNvPr id="12" name="Graphic 17">
            <a:extLst>
              <a:ext uri="{FF2B5EF4-FFF2-40B4-BE49-F238E27FC236}">
                <a16:creationId xmlns:a16="http://schemas.microsoft.com/office/drawing/2014/main" id="{E5345D02-28CA-63A6-BA19-E12EB6A6B12F}"/>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31397"/>
          <a:stretch/>
        </p:blipFill>
        <p:spPr>
          <a:xfrm>
            <a:off x="1374176" y="2172187"/>
            <a:ext cx="6548276" cy="3927004"/>
          </a:xfrm>
          <a:prstGeom prst="rect">
            <a:avLst/>
          </a:prstGeom>
        </p:spPr>
      </p:pic>
      <p:sp>
        <p:nvSpPr>
          <p:cNvPr id="9" name="Content Placeholder 2">
            <a:extLst>
              <a:ext uri="{FF2B5EF4-FFF2-40B4-BE49-F238E27FC236}">
                <a16:creationId xmlns:a16="http://schemas.microsoft.com/office/drawing/2014/main" id="{6FB2E426-1046-E1BA-8F1C-7B22958424D4}"/>
              </a:ext>
            </a:extLst>
          </p:cNvPr>
          <p:cNvSpPr txBox="1">
            <a:spLocks/>
          </p:cNvSpPr>
          <p:nvPr/>
        </p:nvSpPr>
        <p:spPr>
          <a:xfrm rot="16200000">
            <a:off x="6210092" y="3605180"/>
            <a:ext cx="4632339" cy="1124441"/>
          </a:xfrm>
          <a:prstGeom prst="rect">
            <a:avLst/>
          </a:prstGeom>
        </p:spPr>
        <p:txBody>
          <a:bodyPr vert="horz" lIns="100584" tIns="50292" rIns="100584" bIns="50292" rtlCol="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502920"/>
            <a:r>
              <a:rPr lang="en-GB" sz="3080" dirty="0">
                <a:solidFill>
                  <a:srgbClr val="0F1B5F"/>
                </a:solidFill>
                <a:latin typeface="Rockwell"/>
              </a:rPr>
              <a:t>Sugar-phosphate backbone</a:t>
            </a:r>
            <a:endParaRPr lang="en-US" sz="3080" dirty="0">
              <a:solidFill>
                <a:prstClr val="black"/>
              </a:solidFill>
              <a:latin typeface="Calibri" panose="020F0502020204030204"/>
            </a:endParaRPr>
          </a:p>
        </p:txBody>
      </p:sp>
    </p:spTree>
    <p:extLst>
      <p:ext uri="{BB962C8B-B14F-4D97-AF65-F5344CB8AC3E}">
        <p14:creationId xmlns:p14="http://schemas.microsoft.com/office/powerpoint/2010/main" val="1454288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F2481AA6-51F1-EC73-664F-239512FC527E}"/>
              </a:ext>
            </a:extLst>
          </p:cNvPr>
          <p:cNvSpPr txBox="1">
            <a:spLocks/>
          </p:cNvSpPr>
          <p:nvPr/>
        </p:nvSpPr>
        <p:spPr>
          <a:xfrm>
            <a:off x="1142000" y="439112"/>
            <a:ext cx="7774400" cy="1794481"/>
          </a:xfrm>
          <a:prstGeom prst="rect">
            <a:avLst/>
          </a:prstGeom>
        </p:spPr>
        <p:txBody>
          <a:bodyPr vert="horz" lIns="100584" tIns="50292" rIns="100584" bIns="50292" numCol="1" rtlCol="0" anchor="t">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1005815">
              <a:spcBef>
                <a:spcPts val="1100"/>
              </a:spcBef>
              <a:buNone/>
            </a:pPr>
            <a:r>
              <a:rPr lang="en-GB" sz="3520" dirty="0">
                <a:solidFill>
                  <a:srgbClr val="0F1B5F"/>
                </a:solidFill>
                <a:latin typeface="Rockwell"/>
              </a:rPr>
              <a:t>Why do we want to know what the DNA 'code’ is?</a:t>
            </a:r>
          </a:p>
          <a:p>
            <a:pPr marL="250762" indent="-250762" algn="ctr" defTabSz="1005815">
              <a:spcBef>
                <a:spcPts val="1100"/>
              </a:spcBef>
            </a:pPr>
            <a:endParaRPr lang="en-GB" sz="3520" dirty="0">
              <a:solidFill>
                <a:srgbClr val="0F1B5F"/>
              </a:solidFill>
              <a:latin typeface="Rockwell"/>
            </a:endParaRPr>
          </a:p>
        </p:txBody>
      </p:sp>
      <p:sp>
        <p:nvSpPr>
          <p:cNvPr id="7" name="Content Placeholder 2">
            <a:extLst>
              <a:ext uri="{FF2B5EF4-FFF2-40B4-BE49-F238E27FC236}">
                <a16:creationId xmlns:a16="http://schemas.microsoft.com/office/drawing/2014/main" id="{84B1D256-9CEF-72B0-7415-17D60CD8568B}"/>
              </a:ext>
            </a:extLst>
          </p:cNvPr>
          <p:cNvSpPr txBox="1">
            <a:spLocks/>
          </p:cNvSpPr>
          <p:nvPr/>
        </p:nvSpPr>
        <p:spPr>
          <a:xfrm>
            <a:off x="325378" y="1677535"/>
            <a:ext cx="9407646" cy="3124702"/>
          </a:xfrm>
          <a:prstGeom prst="rect">
            <a:avLst/>
          </a:prstGeom>
        </p:spPr>
        <p:txBody>
          <a:bodyPr vert="horz" lIns="100584" tIns="50292" rIns="100584" bIns="50292" numCol="1"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1460" indent="-251460" algn="ctr" defTabSz="1005840">
              <a:lnSpc>
                <a:spcPct val="100000"/>
              </a:lnSpc>
              <a:spcBef>
                <a:spcPts val="1100"/>
              </a:spcBef>
            </a:pPr>
            <a:r>
              <a:rPr lang="en-GB" sz="3080" dirty="0">
                <a:solidFill>
                  <a:srgbClr val="0F1B5F"/>
                </a:solidFill>
                <a:latin typeface="Myriad Pro Light"/>
              </a:rPr>
              <a:t>Learn more about diseases</a:t>
            </a:r>
            <a:endParaRPr lang="en-US" sz="3080" dirty="0">
              <a:solidFill>
                <a:prstClr val="black"/>
              </a:solidFill>
              <a:latin typeface="Calibri" panose="020F0502020204030204"/>
              <a:cs typeface="Calibri"/>
            </a:endParaRPr>
          </a:p>
          <a:p>
            <a:pPr marL="251460" indent="-251460" algn="ctr" defTabSz="1005840">
              <a:lnSpc>
                <a:spcPct val="100000"/>
              </a:lnSpc>
              <a:spcBef>
                <a:spcPts val="1100"/>
              </a:spcBef>
            </a:pPr>
            <a:r>
              <a:rPr lang="en-GB" sz="3080" dirty="0">
                <a:solidFill>
                  <a:srgbClr val="0F1B5F"/>
                </a:solidFill>
                <a:latin typeface="Myriad Pro Light"/>
              </a:rPr>
              <a:t>Be able to identify people</a:t>
            </a:r>
            <a:endParaRPr lang="en-GB" sz="3080" dirty="0">
              <a:solidFill>
                <a:srgbClr val="0F1B5F"/>
              </a:solidFill>
              <a:latin typeface="Myriad Pro Light" panose="020B0403030403020204" pitchFamily="34" charset="0"/>
            </a:endParaRPr>
          </a:p>
          <a:p>
            <a:pPr marL="251460" indent="-251460" algn="ctr" defTabSz="1005840">
              <a:lnSpc>
                <a:spcPct val="100000"/>
              </a:lnSpc>
              <a:spcBef>
                <a:spcPts val="1100"/>
              </a:spcBef>
            </a:pPr>
            <a:r>
              <a:rPr lang="en-GB" sz="3080" dirty="0">
                <a:solidFill>
                  <a:srgbClr val="0F1B5F"/>
                </a:solidFill>
                <a:latin typeface="Myriad Pro Light"/>
              </a:rPr>
              <a:t>Learn how genes control our bodies</a:t>
            </a:r>
          </a:p>
          <a:p>
            <a:pPr marL="251460" indent="-251460" algn="ctr" defTabSz="1005840">
              <a:lnSpc>
                <a:spcPct val="100000"/>
              </a:lnSpc>
              <a:spcBef>
                <a:spcPts val="1100"/>
              </a:spcBef>
            </a:pPr>
            <a:r>
              <a:rPr lang="en-GB" sz="3080" dirty="0">
                <a:solidFill>
                  <a:srgbClr val="0F1B5F"/>
                </a:solidFill>
                <a:latin typeface="Myriad Pro Light"/>
              </a:rPr>
              <a:t>To know if we are at risk of disease</a:t>
            </a:r>
          </a:p>
          <a:p>
            <a:pPr marL="251460" indent="-251460" algn="ctr" defTabSz="1005840">
              <a:lnSpc>
                <a:spcPct val="100000"/>
              </a:lnSpc>
              <a:spcBef>
                <a:spcPts val="1100"/>
              </a:spcBef>
            </a:pPr>
            <a:r>
              <a:rPr lang="en-GB" sz="3080" dirty="0">
                <a:solidFill>
                  <a:srgbClr val="0F1B5F"/>
                </a:solidFill>
                <a:latin typeface="Myriad Pro Light"/>
              </a:rPr>
              <a:t>To tailor treatments to individual patients</a:t>
            </a:r>
          </a:p>
          <a:p>
            <a:pPr marL="251460" indent="-251460" algn="ctr" defTabSz="1005840">
              <a:lnSpc>
                <a:spcPct val="100000"/>
              </a:lnSpc>
              <a:spcBef>
                <a:spcPts val="1100"/>
              </a:spcBef>
            </a:pPr>
            <a:endParaRPr lang="en-GB" sz="3080" dirty="0">
              <a:solidFill>
                <a:srgbClr val="0F1B5F"/>
              </a:solidFill>
              <a:latin typeface="Myriad Pro Light" panose="020B0403030403020204" pitchFamily="34" charset="0"/>
            </a:endParaRPr>
          </a:p>
        </p:txBody>
      </p:sp>
      <p:grpSp>
        <p:nvGrpSpPr>
          <p:cNvPr id="19" name="Group 18">
            <a:extLst>
              <a:ext uri="{FF2B5EF4-FFF2-40B4-BE49-F238E27FC236}">
                <a16:creationId xmlns:a16="http://schemas.microsoft.com/office/drawing/2014/main" id="{8AA167C7-17FC-CAE8-B5F5-08EA1147F769}"/>
              </a:ext>
            </a:extLst>
          </p:cNvPr>
          <p:cNvGrpSpPr/>
          <p:nvPr/>
        </p:nvGrpSpPr>
        <p:grpSpPr>
          <a:xfrm>
            <a:off x="410310" y="4963235"/>
            <a:ext cx="8055605" cy="2102760"/>
            <a:chOff x="-76210" y="4708986"/>
            <a:chExt cx="7323277" cy="1911600"/>
          </a:xfrm>
        </p:grpSpPr>
        <p:pic>
          <p:nvPicPr>
            <p:cNvPr id="8" name="Picture 7" descr="A picture containing person, wall, indoor, posing&#10;&#10;Description automatically generated">
              <a:extLst>
                <a:ext uri="{FF2B5EF4-FFF2-40B4-BE49-F238E27FC236}">
                  <a16:creationId xmlns:a16="http://schemas.microsoft.com/office/drawing/2014/main" id="{3E33278A-20FE-B21E-3B5C-139CEB54DAE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0000"/>
            <a:stretch/>
          </p:blipFill>
          <p:spPr>
            <a:xfrm>
              <a:off x="-76210" y="4708986"/>
              <a:ext cx="1593131" cy="1911600"/>
            </a:xfrm>
            <a:prstGeom prst="rect">
              <a:avLst/>
            </a:prstGeom>
          </p:spPr>
        </p:pic>
        <p:pic>
          <p:nvPicPr>
            <p:cNvPr id="13" name="Picture 12" descr="A group of people standing together&#10;&#10;Description automatically generated">
              <a:extLst>
                <a:ext uri="{FF2B5EF4-FFF2-40B4-BE49-F238E27FC236}">
                  <a16:creationId xmlns:a16="http://schemas.microsoft.com/office/drawing/2014/main" id="{946B163A-670B-113F-B1FE-DDB01DF43D3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517" t="3432"/>
            <a:stretch/>
          </p:blipFill>
          <p:spPr>
            <a:xfrm>
              <a:off x="1578351" y="4708987"/>
              <a:ext cx="2742943" cy="1909399"/>
            </a:xfrm>
            <a:prstGeom prst="rect">
              <a:avLst/>
            </a:prstGeom>
          </p:spPr>
        </p:pic>
        <p:pic>
          <p:nvPicPr>
            <p:cNvPr id="16" name="Picture 15" descr="A group of children running&#10;&#10;Description automatically generated with low confidence">
              <a:extLst>
                <a:ext uri="{FF2B5EF4-FFF2-40B4-BE49-F238E27FC236}">
                  <a16:creationId xmlns:a16="http://schemas.microsoft.com/office/drawing/2014/main" id="{7FE0227D-8109-CAC7-4729-7BD04FDB612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82724" y="4708987"/>
              <a:ext cx="2864343" cy="1909399"/>
            </a:xfrm>
            <a:prstGeom prst="rect">
              <a:avLst/>
            </a:prstGeom>
          </p:spPr>
        </p:pic>
      </p:grpSp>
    </p:spTree>
    <p:extLst>
      <p:ext uri="{BB962C8B-B14F-4D97-AF65-F5344CB8AC3E}">
        <p14:creationId xmlns:p14="http://schemas.microsoft.com/office/powerpoint/2010/main" val="17008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380" y="396607"/>
            <a:ext cx="11567160" cy="456679"/>
          </a:xfrm>
        </p:spPr>
        <p:txBody>
          <a:bodyPr/>
          <a:lstStyle/>
          <a:p>
            <a:r>
              <a:rPr lang="en-GB" b="0" dirty="0">
                <a:latin typeface="Rockwell"/>
              </a:rPr>
              <a:t>What is genomics?</a:t>
            </a:r>
          </a:p>
        </p:txBody>
      </p:sp>
      <p:sp>
        <p:nvSpPr>
          <p:cNvPr id="3" name="Content Placeholder 2">
            <a:extLst>
              <a:ext uri="{FF2B5EF4-FFF2-40B4-BE49-F238E27FC236}">
                <a16:creationId xmlns:a16="http://schemas.microsoft.com/office/drawing/2014/main" id="{E44C1EF9-BF93-C688-5323-BC8F37F21778}"/>
              </a:ext>
            </a:extLst>
          </p:cNvPr>
          <p:cNvSpPr txBox="1">
            <a:spLocks/>
          </p:cNvSpPr>
          <p:nvPr/>
        </p:nvSpPr>
        <p:spPr>
          <a:xfrm>
            <a:off x="691516" y="1294490"/>
            <a:ext cx="8675370" cy="2972138"/>
          </a:xfrm>
          <a:prstGeom prst="rect">
            <a:avLst/>
          </a:prstGeom>
        </p:spPr>
        <p:txBody>
          <a:bodyPr vert="horz" lIns="100584" tIns="50292" rIns="100584" bIns="50292" numCol="1"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1460" indent="-251460" defTabSz="1005840">
              <a:lnSpc>
                <a:spcPct val="100000"/>
              </a:lnSpc>
              <a:spcBef>
                <a:spcPts val="1100"/>
              </a:spcBef>
            </a:pPr>
            <a:r>
              <a:rPr lang="en-GB" sz="3080" dirty="0">
                <a:solidFill>
                  <a:srgbClr val="0F1B5F"/>
                </a:solidFill>
                <a:latin typeface="Myriad Pro Light" panose="020B0403030403020204" pitchFamily="34" charset="0"/>
              </a:rPr>
              <a:t>Genomics describes the study of all of a person's genes in their entire genome</a:t>
            </a:r>
          </a:p>
          <a:p>
            <a:pPr marL="754380" lvl="1" indent="-251460" defTabSz="1005840">
              <a:lnSpc>
                <a:spcPct val="100000"/>
              </a:lnSpc>
              <a:spcBef>
                <a:spcPts val="550"/>
              </a:spcBef>
            </a:pPr>
            <a:r>
              <a:rPr lang="en-GB" sz="2640" dirty="0">
                <a:solidFill>
                  <a:srgbClr val="0F1B5F"/>
                </a:solidFill>
                <a:latin typeface="Myriad Pro Light" panose="020B0403030403020204" pitchFamily="34" charset="0"/>
              </a:rPr>
              <a:t>Only about 1% of the genome codes for proteins</a:t>
            </a:r>
          </a:p>
          <a:p>
            <a:pPr marL="754380" lvl="1" indent="-251460" defTabSz="1005840">
              <a:lnSpc>
                <a:spcPct val="100000"/>
              </a:lnSpc>
              <a:spcBef>
                <a:spcPts val="550"/>
              </a:spcBef>
            </a:pPr>
            <a:r>
              <a:rPr lang="en-GB" sz="2640" dirty="0">
                <a:solidFill>
                  <a:srgbClr val="0F1B5F"/>
                </a:solidFill>
                <a:latin typeface="Myriad Pro Light" panose="020B0403030403020204" pitchFamily="34" charset="0"/>
              </a:rPr>
              <a:t>The other 99% plays a role in regulating gene expression and some areas have no known function</a:t>
            </a:r>
          </a:p>
          <a:p>
            <a:pPr marL="251460" indent="-251460" defTabSz="1005840">
              <a:lnSpc>
                <a:spcPct val="100000"/>
              </a:lnSpc>
              <a:spcBef>
                <a:spcPts val="1100"/>
              </a:spcBef>
            </a:pPr>
            <a:endParaRPr lang="en-GB" sz="3080" dirty="0">
              <a:solidFill>
                <a:srgbClr val="0F1B5F"/>
              </a:solidFill>
              <a:latin typeface="Myriad Pro Light" panose="020B0403030403020204" pitchFamily="34" charset="0"/>
            </a:endParaRPr>
          </a:p>
          <a:p>
            <a:pPr marL="251460" indent="-251460" defTabSz="1005840">
              <a:lnSpc>
                <a:spcPct val="100000"/>
              </a:lnSpc>
              <a:spcBef>
                <a:spcPts val="1100"/>
              </a:spcBef>
            </a:pPr>
            <a:endParaRPr lang="nl-NL" sz="3080" dirty="0">
              <a:solidFill>
                <a:srgbClr val="0F1B5F"/>
              </a:solidFill>
              <a:latin typeface="Myriad Pro Light" panose="020B0403030403020204" pitchFamily="34" charset="0"/>
            </a:endParaRPr>
          </a:p>
          <a:p>
            <a:pPr marL="251460" indent="-251460" defTabSz="1005840">
              <a:lnSpc>
                <a:spcPct val="100000"/>
              </a:lnSpc>
              <a:spcBef>
                <a:spcPts val="1100"/>
              </a:spcBef>
            </a:pPr>
            <a:endParaRPr lang="nl-NL" sz="3080" dirty="0">
              <a:solidFill>
                <a:srgbClr val="0F1B5F"/>
              </a:solidFill>
              <a:latin typeface="Myriad Pro Light" panose="020B0403030403020204" pitchFamily="34" charset="0"/>
            </a:endParaRPr>
          </a:p>
          <a:p>
            <a:pPr marL="251460" indent="-251460" defTabSz="1005840">
              <a:lnSpc>
                <a:spcPct val="100000"/>
              </a:lnSpc>
              <a:spcBef>
                <a:spcPts val="1100"/>
              </a:spcBef>
            </a:pPr>
            <a:endParaRPr lang="nl-NL" sz="3080" dirty="0">
              <a:solidFill>
                <a:srgbClr val="0F1B5F"/>
              </a:solidFill>
              <a:latin typeface="Myriad Pro Light" panose="020B0403030403020204" pitchFamily="34" charset="0"/>
            </a:endParaRPr>
          </a:p>
          <a:p>
            <a:pPr marL="251460" indent="-251460" defTabSz="1005840">
              <a:lnSpc>
                <a:spcPct val="100000"/>
              </a:lnSpc>
              <a:spcBef>
                <a:spcPts val="1100"/>
              </a:spcBef>
            </a:pPr>
            <a:endParaRPr lang="en-GB" sz="3080" dirty="0">
              <a:solidFill>
                <a:srgbClr val="0F1B5F"/>
              </a:solidFill>
              <a:latin typeface="Myriad Pro Light" panose="020B0403030403020204" pitchFamily="34" charset="0"/>
            </a:endParaRPr>
          </a:p>
        </p:txBody>
      </p:sp>
      <p:pic>
        <p:nvPicPr>
          <p:cNvPr id="1028" name="Picture 4" descr="How to Interpret a DNA Sequencing Chromatogram: The basics - LabXchange">
            <a:extLst>
              <a:ext uri="{FF2B5EF4-FFF2-40B4-BE49-F238E27FC236}">
                <a16:creationId xmlns:a16="http://schemas.microsoft.com/office/drawing/2014/main" id="{252883D6-0DDE-4DCD-88AD-C06CC0D1A8C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909" t="3140" r="16364" b="26009"/>
          <a:stretch/>
        </p:blipFill>
        <p:spPr bwMode="auto">
          <a:xfrm>
            <a:off x="1369949" y="4266628"/>
            <a:ext cx="7327537" cy="253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6764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380" y="396607"/>
            <a:ext cx="11567160" cy="456679"/>
          </a:xfrm>
        </p:spPr>
        <p:txBody>
          <a:bodyPr/>
          <a:lstStyle/>
          <a:p>
            <a:r>
              <a:rPr lang="en-GB" b="0" dirty="0">
                <a:latin typeface="Rockwell"/>
              </a:rPr>
              <a:t>What is sequencing?</a:t>
            </a:r>
          </a:p>
        </p:txBody>
      </p:sp>
      <p:pic>
        <p:nvPicPr>
          <p:cNvPr id="8" name="Graphic 16">
            <a:extLst>
              <a:ext uri="{FF2B5EF4-FFF2-40B4-BE49-F238E27FC236}">
                <a16:creationId xmlns:a16="http://schemas.microsoft.com/office/drawing/2014/main" id="{CB9AE761-2606-53FB-7393-2C92AE7917F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50741" y="1303586"/>
            <a:ext cx="1103478" cy="1235507"/>
          </a:xfrm>
          <a:prstGeom prst="rect">
            <a:avLst/>
          </a:prstGeom>
        </p:spPr>
      </p:pic>
      <p:sp>
        <p:nvSpPr>
          <p:cNvPr id="6" name="Content Placeholder 2">
            <a:extLst>
              <a:ext uri="{FF2B5EF4-FFF2-40B4-BE49-F238E27FC236}">
                <a16:creationId xmlns:a16="http://schemas.microsoft.com/office/drawing/2014/main" id="{E172ECE0-2A82-551E-97DE-29F531332237}"/>
              </a:ext>
            </a:extLst>
          </p:cNvPr>
          <p:cNvSpPr txBox="1">
            <a:spLocks/>
          </p:cNvSpPr>
          <p:nvPr/>
        </p:nvSpPr>
        <p:spPr>
          <a:xfrm>
            <a:off x="707268" y="1325452"/>
            <a:ext cx="8454622" cy="4107417"/>
          </a:xfrm>
          <a:prstGeom prst="rect">
            <a:avLst/>
          </a:prstGeom>
        </p:spPr>
        <p:txBody>
          <a:bodyPr vert="horz" lIns="100584" tIns="50292" rIns="100584" bIns="50292" numCol="1"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1460" indent="-251460" defTabSz="1005840">
              <a:lnSpc>
                <a:spcPct val="100000"/>
              </a:lnSpc>
              <a:spcBef>
                <a:spcPts val="1100"/>
              </a:spcBef>
            </a:pPr>
            <a:r>
              <a:rPr lang="en-GB" sz="2640" dirty="0">
                <a:solidFill>
                  <a:srgbClr val="0F1B5F"/>
                </a:solidFill>
                <a:latin typeface="Myriad Pro Light"/>
              </a:rPr>
              <a:t>Sequencing is a method to determine the exact sequence of bases in our genetic code</a:t>
            </a:r>
            <a:endParaRPr lang="en-US" sz="2640" dirty="0">
              <a:solidFill>
                <a:prstClr val="black"/>
              </a:solidFill>
              <a:latin typeface="Calibri" panose="020F0502020204030204"/>
              <a:cs typeface="Calibri"/>
            </a:endParaRPr>
          </a:p>
          <a:p>
            <a:pPr marL="251460" indent="-251460" defTabSz="1005840">
              <a:lnSpc>
                <a:spcPct val="100000"/>
              </a:lnSpc>
              <a:spcBef>
                <a:spcPts val="1100"/>
              </a:spcBef>
            </a:pPr>
            <a:endParaRPr lang="en-GB" sz="1320" dirty="0">
              <a:solidFill>
                <a:srgbClr val="0F1B5F"/>
              </a:solidFill>
              <a:latin typeface="Myriad Pro Light"/>
            </a:endParaRPr>
          </a:p>
          <a:p>
            <a:pPr marL="251460" indent="-251460" defTabSz="1005840">
              <a:lnSpc>
                <a:spcPct val="100000"/>
              </a:lnSpc>
              <a:spcBef>
                <a:spcPts val="1100"/>
              </a:spcBef>
            </a:pPr>
            <a:r>
              <a:rPr lang="en-GB" sz="2640" dirty="0">
                <a:solidFill>
                  <a:srgbClr val="0F1B5F"/>
                </a:solidFill>
                <a:latin typeface="Myriad Pro Light"/>
              </a:rPr>
              <a:t>First invented in 1977 by Frederick Sanger, using a method now known as Sanger sequencing </a:t>
            </a:r>
          </a:p>
          <a:p>
            <a:pPr marL="754380" lvl="1" indent="-251460" defTabSz="1005840">
              <a:lnSpc>
                <a:spcPct val="100000"/>
              </a:lnSpc>
              <a:spcBef>
                <a:spcPts val="550"/>
              </a:spcBef>
            </a:pPr>
            <a:r>
              <a:rPr lang="en-GB" sz="2200" dirty="0">
                <a:solidFill>
                  <a:srgbClr val="0F1B5F"/>
                </a:solidFill>
                <a:latin typeface="Myriad Pro Light" panose="020B0403030403020204" pitchFamily="34" charset="0"/>
              </a:rPr>
              <a:t>replicates DNA with radioactively labelled chain-terminating nucleotides generating many different length DNA fragments</a:t>
            </a:r>
          </a:p>
          <a:p>
            <a:pPr marL="754380" lvl="1" indent="-251460" defTabSz="1005840">
              <a:lnSpc>
                <a:spcPct val="100000"/>
              </a:lnSpc>
              <a:spcBef>
                <a:spcPts val="550"/>
              </a:spcBef>
            </a:pPr>
            <a:r>
              <a:rPr lang="en-GB" sz="2200" dirty="0">
                <a:solidFill>
                  <a:srgbClr val="0F1B5F"/>
                </a:solidFill>
                <a:latin typeface="Myriad Pro Light" panose="020B0403030403020204" pitchFamily="34" charset="0"/>
              </a:rPr>
              <a:t>separated fragments according to size using electrophoresis and expose them to x-ray film</a:t>
            </a:r>
          </a:p>
          <a:p>
            <a:pPr marL="754380" lvl="1" indent="-251460" defTabSz="1005840">
              <a:lnSpc>
                <a:spcPct val="100000"/>
              </a:lnSpc>
              <a:spcBef>
                <a:spcPts val="550"/>
              </a:spcBef>
            </a:pPr>
            <a:r>
              <a:rPr lang="en-GB" sz="2200" dirty="0">
                <a:solidFill>
                  <a:srgbClr val="0F1B5F"/>
                </a:solidFill>
                <a:latin typeface="Myriad Pro Light" panose="020B0403030403020204" pitchFamily="34" charset="0"/>
              </a:rPr>
              <a:t>sequence read based on order of nucleotides on x-ray film</a:t>
            </a:r>
          </a:p>
          <a:p>
            <a:pPr marL="0" indent="0" defTabSz="1005840">
              <a:lnSpc>
                <a:spcPct val="100000"/>
              </a:lnSpc>
              <a:spcBef>
                <a:spcPts val="1100"/>
              </a:spcBef>
              <a:buNone/>
            </a:pPr>
            <a:endParaRPr lang="en-GB" sz="1320" dirty="0">
              <a:solidFill>
                <a:srgbClr val="0F1B5F"/>
              </a:solidFill>
              <a:latin typeface="Myriad Pro Light"/>
            </a:endParaRPr>
          </a:p>
          <a:p>
            <a:pPr marL="251460" indent="-251460" defTabSz="1005840">
              <a:lnSpc>
                <a:spcPct val="100000"/>
              </a:lnSpc>
              <a:spcBef>
                <a:spcPts val="1100"/>
              </a:spcBef>
            </a:pPr>
            <a:r>
              <a:rPr lang="en-GB" sz="2640" dirty="0">
                <a:solidFill>
                  <a:srgbClr val="0F1B5F"/>
                </a:solidFill>
                <a:latin typeface="Myriad Pro Light"/>
              </a:rPr>
              <a:t>New technologies such as Next Generation Sequencing have made it faster and cheaper to sequence DNA</a:t>
            </a:r>
          </a:p>
          <a:p>
            <a:pPr marL="251460" indent="-251460" algn="ctr" defTabSz="1005840">
              <a:lnSpc>
                <a:spcPct val="100000"/>
              </a:lnSpc>
              <a:spcBef>
                <a:spcPts val="1100"/>
              </a:spcBef>
            </a:pPr>
            <a:endParaRPr lang="nl-NL" sz="2640" dirty="0">
              <a:solidFill>
                <a:srgbClr val="0F1B5F"/>
              </a:solidFill>
              <a:latin typeface="Myriad Pro Light" panose="020B0403030403020204" pitchFamily="34" charset="0"/>
            </a:endParaRPr>
          </a:p>
          <a:p>
            <a:pPr marL="251460" indent="-251460" algn="ctr" defTabSz="1005840">
              <a:lnSpc>
                <a:spcPct val="100000"/>
              </a:lnSpc>
              <a:spcBef>
                <a:spcPts val="1100"/>
              </a:spcBef>
            </a:pPr>
            <a:endParaRPr lang="en-GB" sz="2640" dirty="0">
              <a:solidFill>
                <a:srgbClr val="0F1B5F"/>
              </a:solidFill>
              <a:latin typeface="Myriad Pro Light" panose="020B0403030403020204" pitchFamily="34" charset="0"/>
            </a:endParaRPr>
          </a:p>
        </p:txBody>
      </p:sp>
    </p:spTree>
    <p:extLst>
      <p:ext uri="{BB962C8B-B14F-4D97-AF65-F5344CB8AC3E}">
        <p14:creationId xmlns:p14="http://schemas.microsoft.com/office/powerpoint/2010/main" val="127025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380" y="396607"/>
            <a:ext cx="11567160" cy="456679"/>
          </a:xfrm>
        </p:spPr>
        <p:txBody>
          <a:bodyPr/>
          <a:lstStyle/>
          <a:p>
            <a:r>
              <a:rPr lang="en-GB" b="0" dirty="0">
                <a:latin typeface="Rockwell"/>
              </a:rPr>
              <a:t>What can sequencing tell us?</a:t>
            </a:r>
          </a:p>
        </p:txBody>
      </p:sp>
      <p:sp>
        <p:nvSpPr>
          <p:cNvPr id="6" name="Content Placeholder 2">
            <a:extLst>
              <a:ext uri="{FF2B5EF4-FFF2-40B4-BE49-F238E27FC236}">
                <a16:creationId xmlns:a16="http://schemas.microsoft.com/office/drawing/2014/main" id="{E172ECE0-2A82-551E-97DE-29F531332237}"/>
              </a:ext>
            </a:extLst>
          </p:cNvPr>
          <p:cNvSpPr txBox="1">
            <a:spLocks/>
          </p:cNvSpPr>
          <p:nvPr/>
        </p:nvSpPr>
        <p:spPr>
          <a:xfrm>
            <a:off x="707269" y="1303586"/>
            <a:ext cx="8659617" cy="4107417"/>
          </a:xfrm>
          <a:prstGeom prst="rect">
            <a:avLst/>
          </a:prstGeom>
        </p:spPr>
        <p:txBody>
          <a:bodyPr vert="horz" lIns="100584" tIns="50292" rIns="100584" bIns="50292" numCol="1"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1460" indent="-251460" defTabSz="1005840">
              <a:lnSpc>
                <a:spcPct val="100000"/>
              </a:lnSpc>
              <a:spcBef>
                <a:spcPts val="1100"/>
              </a:spcBef>
            </a:pPr>
            <a:r>
              <a:rPr lang="en-GB" sz="3080" dirty="0">
                <a:solidFill>
                  <a:srgbClr val="0F1B5F"/>
                </a:solidFill>
                <a:latin typeface="Myriad Pro Light"/>
              </a:rPr>
              <a:t>Sequencing can detect mutations in our genome </a:t>
            </a:r>
          </a:p>
          <a:p>
            <a:pPr marL="754380" lvl="1" indent="-251460" defTabSz="1005840">
              <a:lnSpc>
                <a:spcPct val="100000"/>
              </a:lnSpc>
              <a:spcBef>
                <a:spcPts val="550"/>
              </a:spcBef>
            </a:pPr>
            <a:r>
              <a:rPr lang="en-GB" sz="2640" dirty="0">
                <a:solidFill>
                  <a:srgbClr val="0F1B5F"/>
                </a:solidFill>
                <a:latin typeface="Myriad Pro Light"/>
              </a:rPr>
              <a:t>Insertions, deletions, substitutions</a:t>
            </a:r>
          </a:p>
          <a:p>
            <a:pPr marL="754380" lvl="1" indent="-251460" defTabSz="1005840">
              <a:lnSpc>
                <a:spcPct val="100000"/>
              </a:lnSpc>
              <a:spcBef>
                <a:spcPts val="550"/>
              </a:spcBef>
            </a:pPr>
            <a:r>
              <a:rPr lang="en-GB" sz="2640" dirty="0">
                <a:solidFill>
                  <a:srgbClr val="0F1B5F"/>
                </a:solidFill>
                <a:latin typeface="Myriad Pro Light"/>
              </a:rPr>
              <a:t>Gene amplifications</a:t>
            </a:r>
          </a:p>
          <a:p>
            <a:pPr marL="251460" indent="-251460" defTabSz="1005840">
              <a:lnSpc>
                <a:spcPct val="100000"/>
              </a:lnSpc>
              <a:spcBef>
                <a:spcPts val="1100"/>
              </a:spcBef>
            </a:pPr>
            <a:endParaRPr lang="en-GB" sz="3080" dirty="0">
              <a:solidFill>
                <a:srgbClr val="0F1B5F"/>
              </a:solidFill>
              <a:latin typeface="Myriad Pro Light"/>
            </a:endParaRPr>
          </a:p>
          <a:p>
            <a:pPr marL="251460" indent="-251460" defTabSz="1005840">
              <a:lnSpc>
                <a:spcPct val="100000"/>
              </a:lnSpc>
              <a:spcBef>
                <a:spcPts val="1100"/>
              </a:spcBef>
            </a:pPr>
            <a:r>
              <a:rPr lang="en-GB" sz="3080" dirty="0">
                <a:solidFill>
                  <a:srgbClr val="0F1B5F"/>
                </a:solidFill>
                <a:latin typeface="Myriad Pro Light"/>
              </a:rPr>
              <a:t>It can detect genetic variation between people</a:t>
            </a:r>
          </a:p>
          <a:p>
            <a:pPr marL="754380" lvl="1" indent="-251460" defTabSz="1005840">
              <a:lnSpc>
                <a:spcPct val="100000"/>
              </a:lnSpc>
              <a:spcBef>
                <a:spcPts val="550"/>
              </a:spcBef>
            </a:pPr>
            <a:r>
              <a:rPr lang="en-GB" sz="2640" dirty="0">
                <a:solidFill>
                  <a:srgbClr val="0F1B5F"/>
                </a:solidFill>
                <a:latin typeface="Myriad Pro Light"/>
              </a:rPr>
              <a:t>Small changes in our DNA called Single Nucleotide Polymorphisms (SNPs)</a:t>
            </a:r>
            <a:endParaRPr lang="nl-NL" sz="2640" dirty="0">
              <a:solidFill>
                <a:srgbClr val="0F1B5F"/>
              </a:solidFill>
              <a:latin typeface="Myriad Pro Light" panose="020B0403030403020204" pitchFamily="34" charset="0"/>
            </a:endParaRPr>
          </a:p>
          <a:p>
            <a:pPr marL="251460" indent="-251460" algn="ctr" defTabSz="1005840">
              <a:lnSpc>
                <a:spcPct val="100000"/>
              </a:lnSpc>
              <a:spcBef>
                <a:spcPts val="1100"/>
              </a:spcBef>
            </a:pPr>
            <a:endParaRPr lang="en-GB" sz="3080" dirty="0">
              <a:solidFill>
                <a:srgbClr val="0F1B5F"/>
              </a:solidFill>
              <a:latin typeface="Myriad Pro Light" panose="020B0403030403020204" pitchFamily="34" charset="0"/>
            </a:endParaRPr>
          </a:p>
        </p:txBody>
      </p:sp>
      <p:pic>
        <p:nvPicPr>
          <p:cNvPr id="5" name="Graphic 16">
            <a:extLst>
              <a:ext uri="{FF2B5EF4-FFF2-40B4-BE49-F238E27FC236}">
                <a16:creationId xmlns:a16="http://schemas.microsoft.com/office/drawing/2014/main" id="{9330875E-4915-EB4B-85ED-9147BDDB9B3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9415" y="5444548"/>
            <a:ext cx="1354324" cy="1516367"/>
          </a:xfrm>
          <a:prstGeom prst="rect">
            <a:avLst/>
          </a:prstGeom>
        </p:spPr>
      </p:pic>
    </p:spTree>
    <p:extLst>
      <p:ext uri="{BB962C8B-B14F-4D97-AF65-F5344CB8AC3E}">
        <p14:creationId xmlns:p14="http://schemas.microsoft.com/office/powerpoint/2010/main" val="627272598"/>
      </p:ext>
    </p:extLst>
  </p:cSld>
  <p:clrMapOvr>
    <a:masterClrMapping/>
  </p:clrMapOvr>
</p:sld>
</file>

<file path=ppt/theme/theme1.xml><?xml version="1.0" encoding="utf-8"?>
<a:theme xmlns:a="http://schemas.openxmlformats.org/drawingml/2006/main" name="BI presentation template">
  <a:themeElements>
    <a:clrScheme name="BI colours">
      <a:dk1>
        <a:sysClr val="windowText" lastClr="000000"/>
      </a:dk1>
      <a:lt1>
        <a:sysClr val="window" lastClr="FFFFFF"/>
      </a:lt1>
      <a:dk2>
        <a:srgbClr val="332F6B"/>
      </a:dk2>
      <a:lt2>
        <a:srgbClr val="E7E6E6"/>
      </a:lt2>
      <a:accent1>
        <a:srgbClr val="00B0F0"/>
      </a:accent1>
      <a:accent2>
        <a:srgbClr val="332F6B"/>
      </a:accent2>
      <a:accent3>
        <a:srgbClr val="A5A5A5"/>
      </a:accent3>
      <a:accent4>
        <a:srgbClr val="00702A"/>
      </a:accent4>
      <a:accent5>
        <a:srgbClr val="EDC147"/>
      </a:accent5>
      <a:accent6>
        <a:srgbClr val="CC1F86"/>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I presentation template" id="{7637675D-49B8-4EF5-94CC-A3E2B4D6309B}" vid="{88E6FE3F-F19F-43AC-B355-B5B7FCBDFE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6e0ad8bcb937777a496f4378509b82b">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3afd91b9dddacb5807afd727ccca0e2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3AC7201-03A6-45D8-822E-CE0E7AA1B1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22BAC2D-A5E5-42F6-9D55-55A23769956F}">
  <ds:schemaRefs>
    <ds:schemaRef ds:uri="http://schemas.microsoft.com/office/2006/metadata/properties"/>
    <ds:schemaRef ds:uri="http://schemas.microsoft.com/office/2006/documentManagement/types"/>
    <ds:schemaRef ds:uri="http://purl.org/dc/terms/"/>
    <ds:schemaRef ds:uri="http://schemas.openxmlformats.org/package/2006/metadata/core-properties"/>
    <ds:schemaRef ds:uri="16c05727-aa75-4e4a-9b5f-8a80a1165891"/>
    <ds:schemaRef ds:uri="http://purl.org/dc/dcmitype/"/>
    <ds:schemaRef ds:uri="http://schemas.microsoft.com/office/infopath/2007/PartnerControls"/>
    <ds:schemaRef ds:uri="http://purl.org/dc/elements/1.1/"/>
    <ds:schemaRef ds:uri="71af3243-3dd4-4a8d-8c0d-dd76da1f02a5"/>
    <ds:schemaRef ds:uri="http://www.w3.org/XML/1998/namespace"/>
  </ds:schemaRefs>
</ds:datastoreItem>
</file>

<file path=customXml/itemProps3.xml><?xml version="1.0" encoding="utf-8"?>
<ds:datastoreItem xmlns:ds="http://schemas.openxmlformats.org/officeDocument/2006/customXml" ds:itemID="{2BB4B7AB-F616-4553-809F-C7099FC145D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Colorful recognition certificate</Template>
  <TotalTime>0</TotalTime>
  <Words>964</Words>
  <Application>Microsoft Office PowerPoint</Application>
  <PresentationFormat>Custom</PresentationFormat>
  <Paragraphs>142</Paragraphs>
  <Slides>15</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Arial</vt:lpstr>
      <vt:lpstr>Calibri</vt:lpstr>
      <vt:lpstr>Myriad Pro Light</vt:lpstr>
      <vt:lpstr>Rockwell</vt:lpstr>
      <vt:lpstr>Times New Roman</vt:lpstr>
      <vt:lpstr>BI presentation template</vt:lpstr>
      <vt:lpstr>Genomics – Decoding DNA</vt:lpstr>
      <vt:lpstr>Learning Outcomes</vt:lpstr>
      <vt:lpstr>Babraham Institute research themes</vt:lpstr>
      <vt:lpstr>Starter: What is DNA?</vt:lpstr>
      <vt:lpstr>Starter: What is DNA?</vt:lpstr>
      <vt:lpstr>PowerPoint Presentation</vt:lpstr>
      <vt:lpstr>What is genomics?</vt:lpstr>
      <vt:lpstr>What is sequencing?</vt:lpstr>
      <vt:lpstr>What can sequencing tell us?</vt:lpstr>
      <vt:lpstr>Sequencing</vt:lpstr>
      <vt:lpstr>Sequencing at Babraham Institute</vt:lpstr>
      <vt:lpstr>Sequencing at Babraham Institute</vt:lpstr>
      <vt:lpstr>Activity: Decoding DNA</vt:lpstr>
      <vt:lpstr>Recap</vt:lpstr>
      <vt:lpstr>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2023-04-05T09:27:56Z</dcterms:created>
  <dcterms:modified xsi:type="dcterms:W3CDTF">2023-04-05T09:33:56Z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