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1"/>
  </p:notesMasterIdLst>
  <p:sldIdLst>
    <p:sldId id="256" r:id="rId3"/>
    <p:sldId id="27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B1A"/>
    <a:srgbClr val="332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8455" autoAdjust="0"/>
  </p:normalViewPr>
  <p:slideViewPr>
    <p:cSldViewPr snapToGrid="0">
      <p:cViewPr varScale="1">
        <p:scale>
          <a:sx n="68" d="100"/>
          <a:sy n="68" d="100"/>
        </p:scale>
        <p:origin x="1896"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AA85-393F-44FF-837E-A22450656248}" type="datetimeFigureOut">
              <a:rPr lang="en-GB" smtClean="0"/>
              <a:t>29/01/2019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48188-1794-4EBD-8780-65AC07FC00AD}" type="slidenum">
              <a:rPr lang="en-GB" smtClean="0"/>
              <a:t>‹#›</a:t>
            </a:fld>
            <a:endParaRPr lang="en-GB"/>
          </a:p>
        </p:txBody>
      </p:sp>
    </p:spTree>
    <p:extLst>
      <p:ext uri="{BB962C8B-B14F-4D97-AF65-F5344CB8AC3E}">
        <p14:creationId xmlns:p14="http://schemas.microsoft.com/office/powerpoint/2010/main" val="351724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 –</a:t>
            </a:r>
          </a:p>
          <a:p>
            <a:endParaRPr lang="en-GB" dirty="0" smtClean="0"/>
          </a:p>
          <a:p>
            <a:r>
              <a:rPr lang="en-GB" dirty="0" smtClean="0"/>
              <a:t>Basketball - https://www.army.mil/article/160135/baylor_basketball_team_holds_youth_camp_at_fort_hood</a:t>
            </a:r>
          </a:p>
          <a:p>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5</a:t>
            </a:fld>
            <a:endParaRPr lang="en-GB"/>
          </a:p>
        </p:txBody>
      </p:sp>
    </p:spTree>
    <p:extLst>
      <p:ext uri="{BB962C8B-B14F-4D97-AF65-F5344CB8AC3E}">
        <p14:creationId xmlns:p14="http://schemas.microsoft.com/office/powerpoint/2010/main" val="219208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fair test is when you can be sure that what you have changed is affecting what you have measured.</a:t>
            </a:r>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18</a:t>
            </a:fld>
            <a:endParaRPr lang="en-GB"/>
          </a:p>
        </p:txBody>
      </p:sp>
    </p:spTree>
    <p:extLst>
      <p:ext uri="{BB962C8B-B14F-4D97-AF65-F5344CB8AC3E}">
        <p14:creationId xmlns:p14="http://schemas.microsoft.com/office/powerpoint/2010/main" val="152294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 - https://commons.wikimedia.org/wiki/File:Sport_balls.svg </a:t>
            </a:r>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6</a:t>
            </a:fld>
            <a:endParaRPr lang="en-GB"/>
          </a:p>
        </p:txBody>
      </p:sp>
    </p:spTree>
    <p:extLst>
      <p:ext uri="{BB962C8B-B14F-4D97-AF65-F5344CB8AC3E}">
        <p14:creationId xmlns:p14="http://schemas.microsoft.com/office/powerpoint/2010/main" val="10404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 - https://commons.wikimedia.org/wiki/File:Twemoji2_26f9-1f3fe-200d-2640-fe0f.svg</a:t>
            </a:r>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7</a:t>
            </a:fld>
            <a:endParaRPr lang="en-GB"/>
          </a:p>
        </p:txBody>
      </p:sp>
    </p:spTree>
    <p:extLst>
      <p:ext uri="{BB962C8B-B14F-4D97-AF65-F5344CB8AC3E}">
        <p14:creationId xmlns:p14="http://schemas.microsoft.com/office/powerpoint/2010/main" val="104665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 - https://commons.wikimedia.org/wiki/File:Soccerball_mask_transparent_background.svg</a:t>
            </a:r>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8</a:t>
            </a:fld>
            <a:endParaRPr lang="en-GB"/>
          </a:p>
        </p:txBody>
      </p:sp>
    </p:spTree>
    <p:extLst>
      <p:ext uri="{BB962C8B-B14F-4D97-AF65-F5344CB8AC3E}">
        <p14:creationId xmlns:p14="http://schemas.microsoft.com/office/powerpoint/2010/main" val="35019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 - https://commons.wikimedia.org/wiki/File:Observing_through_a_Microscope_(9955277825).jpg </a:t>
            </a:r>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9</a:t>
            </a:fld>
            <a:endParaRPr lang="en-GB"/>
          </a:p>
        </p:txBody>
      </p:sp>
    </p:spTree>
    <p:extLst>
      <p:ext uri="{BB962C8B-B14F-4D97-AF65-F5344CB8AC3E}">
        <p14:creationId xmlns:p14="http://schemas.microsoft.com/office/powerpoint/2010/main" val="204333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E9F05E-AE94-4C8F-924D-67F19172E87F}" type="slidenum">
              <a:rPr lang="en-GB" altLang="en-US" smtClean="0"/>
              <a:pPr>
                <a:spcBef>
                  <a:spcPct val="0"/>
                </a:spcBef>
              </a:pPr>
              <a:t>10</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0" dirty="0" smtClean="0">
                <a:latin typeface="Arial" panose="020B0604020202020204" pitchFamily="34" charset="0"/>
              </a:rPr>
              <a:t>Both</a:t>
            </a:r>
            <a:r>
              <a:rPr lang="en-GB" altLang="en-US" b="0" baseline="0" dirty="0" smtClean="0">
                <a:latin typeface="Arial" panose="020B0604020202020204" pitchFamily="34" charset="0"/>
              </a:rPr>
              <a:t> lines are the same length – we need accurate measurements and not to rely on our eyes</a:t>
            </a:r>
            <a:endParaRPr lang="en-GB" altLang="en-US" b="0" dirty="0" smtClean="0">
              <a:latin typeface="Arial" panose="020B0604020202020204" pitchFamily="34" charset="0"/>
            </a:endParaRPr>
          </a:p>
        </p:txBody>
      </p:sp>
    </p:spTree>
    <p:extLst>
      <p:ext uri="{BB962C8B-B14F-4D97-AF65-F5344CB8AC3E}">
        <p14:creationId xmlns:p14="http://schemas.microsoft.com/office/powerpoint/2010/main" val="192244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 - https://pixnio.com/science/chemistry/chemistry-liquid-glass-research-laboratory-medicine </a:t>
            </a:r>
          </a:p>
          <a:p>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11</a:t>
            </a:fld>
            <a:endParaRPr lang="en-GB"/>
          </a:p>
        </p:txBody>
      </p:sp>
    </p:spTree>
    <p:extLst>
      <p:ext uri="{BB962C8B-B14F-4D97-AF65-F5344CB8AC3E}">
        <p14:creationId xmlns:p14="http://schemas.microsoft.com/office/powerpoint/2010/main" val="371542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 - https://www.pexels.com/photo/scientific-calculator-ii-5775/ </a:t>
            </a:r>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14</a:t>
            </a:fld>
            <a:endParaRPr lang="en-GB"/>
          </a:p>
        </p:txBody>
      </p:sp>
    </p:spTree>
    <p:extLst>
      <p:ext uri="{BB962C8B-B14F-4D97-AF65-F5344CB8AC3E}">
        <p14:creationId xmlns:p14="http://schemas.microsoft.com/office/powerpoint/2010/main" val="376158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Split into groups of 5ish</a:t>
            </a:r>
          </a:p>
          <a:p>
            <a:endParaRPr lang="en-GB" dirty="0" smtClean="0"/>
          </a:p>
          <a:p>
            <a:r>
              <a:rPr lang="en-GB" smtClean="0"/>
              <a:t>CC - https://en.wikipedia.org/wiki/File:Thermal_Transfer_Labels.jpg</a:t>
            </a:r>
            <a:endParaRPr lang="en-GB" dirty="0"/>
          </a:p>
        </p:txBody>
      </p:sp>
      <p:sp>
        <p:nvSpPr>
          <p:cNvPr id="4" name="Slide Number Placeholder 3"/>
          <p:cNvSpPr>
            <a:spLocks noGrp="1"/>
          </p:cNvSpPr>
          <p:nvPr>
            <p:ph type="sldNum" sz="quarter" idx="10"/>
          </p:nvPr>
        </p:nvSpPr>
        <p:spPr/>
        <p:txBody>
          <a:bodyPr/>
          <a:lstStyle/>
          <a:p>
            <a:fld id="{F3148188-1794-4EBD-8780-65AC07FC00AD}" type="slidenum">
              <a:rPr lang="en-GB" smtClean="0"/>
              <a:t>16</a:t>
            </a:fld>
            <a:endParaRPr lang="en-GB"/>
          </a:p>
        </p:txBody>
      </p:sp>
    </p:spTree>
    <p:extLst>
      <p:ext uri="{BB962C8B-B14F-4D97-AF65-F5344CB8AC3E}">
        <p14:creationId xmlns:p14="http://schemas.microsoft.com/office/powerpoint/2010/main" val="279795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59877"/>
          </a:xfrm>
          <a:prstGeom prst="rect">
            <a:avLst/>
          </a:prstGeom>
        </p:spPr>
        <p:txBody>
          <a:bodyPr anchor="b"/>
          <a:lstStyle>
            <a:lvl1pPr algn="r">
              <a:defRPr sz="3200">
                <a:solidFill>
                  <a:srgbClr val="332F6B"/>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600200" y="3602038"/>
            <a:ext cx="6858000" cy="1655762"/>
          </a:xfrm>
          <a:prstGeom prst="rect">
            <a:avLst/>
          </a:prstGeo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name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Tree>
    <p:extLst>
      <p:ext uri="{BB962C8B-B14F-4D97-AF65-F5344CB8AC3E}">
        <p14:creationId xmlns:p14="http://schemas.microsoft.com/office/powerpoint/2010/main" val="189948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620837"/>
          </a:xfrm>
        </p:spPr>
        <p:txBody>
          <a:bodyPr anchor="b">
            <a:normAutofit/>
          </a:bodyPr>
          <a:lstStyle>
            <a:lvl1pPr algn="r">
              <a:defRPr sz="3200"/>
            </a:lvl1pPr>
          </a:lstStyle>
          <a:p>
            <a:r>
              <a:rPr lang="en-US" dirty="0"/>
              <a:t>Click to edit Master title style</a:t>
            </a:r>
          </a:p>
        </p:txBody>
      </p:sp>
      <p:sp>
        <p:nvSpPr>
          <p:cNvPr id="3" name="Subtitle 2"/>
          <p:cNvSpPr>
            <a:spLocks noGrp="1"/>
          </p:cNvSpPr>
          <p:nvPr>
            <p:ph type="subTitle" idx="1"/>
          </p:nvPr>
        </p:nvSpPr>
        <p:spPr>
          <a:xfrm>
            <a:off x="1600200" y="3593330"/>
            <a:ext cx="6858000" cy="1655762"/>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29A166B-1A71-4FBB-B0B6-5373F1D6B1F0}"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8618457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A166B-1A71-4FBB-B0B6-5373F1D6B1F0}"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630941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512432"/>
          </a:xfrm>
        </p:spPr>
        <p:txBody>
          <a:bodyPr anchor="b">
            <a:normAutofit/>
          </a:bodyPr>
          <a:lstStyle>
            <a:lvl1pPr algn="r">
              <a:defRPr sz="3200"/>
            </a:lvl1pPr>
          </a:lstStyle>
          <a:p>
            <a:r>
              <a:rPr lang="en-US" dirty="0"/>
              <a:t>Click to edit Master title style</a:t>
            </a:r>
          </a:p>
        </p:txBody>
      </p:sp>
      <p:sp>
        <p:nvSpPr>
          <p:cNvPr id="3" name="Text Placeholder 2"/>
          <p:cNvSpPr>
            <a:spLocks noGrp="1"/>
          </p:cNvSpPr>
          <p:nvPr>
            <p:ph type="body" idx="1"/>
          </p:nvPr>
        </p:nvSpPr>
        <p:spPr>
          <a:xfrm>
            <a:off x="623888" y="3718607"/>
            <a:ext cx="7886700" cy="1500187"/>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A166B-1A71-4FBB-B0B6-5373F1D6B1F0}"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929198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15727"/>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15727"/>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9A166B-1A71-4FBB-B0B6-5373F1D6B1F0}"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840932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9A166B-1A71-4FBB-B0B6-5373F1D6B1F0}" type="datetimeFigureOut">
              <a:rPr lang="en-GB" smtClean="0"/>
              <a:t>29/01/2019</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701682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A166B-1A71-4FBB-B0B6-5373F1D6B1F0}" type="datetimeFigureOut">
              <a:rPr lang="en-GB" smtClean="0"/>
              <a:t>29/01/2019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6A0888F-93A7-4BA9-AA15-E653C1F842F1}" type="slidenum">
              <a:rPr lang="en-GB" smtClean="0"/>
              <a:t>‹#›</a:t>
            </a:fld>
            <a:endParaRPr lang="en-GB"/>
          </a:p>
        </p:txBody>
      </p:sp>
    </p:spTree>
    <p:extLst>
      <p:ext uri="{BB962C8B-B14F-4D97-AF65-F5344CB8AC3E}">
        <p14:creationId xmlns:p14="http://schemas.microsoft.com/office/powerpoint/2010/main" val="42456212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A166B-1A71-4FBB-B0B6-5373F1D6B1F0}"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698996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A166B-1A71-4FBB-B0B6-5373F1D6B1F0}"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376724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1516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72896"/>
            <a:ext cx="7886700" cy="510406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Tree>
    <p:extLst>
      <p:ext uri="{BB962C8B-B14F-4D97-AF65-F5344CB8AC3E}">
        <p14:creationId xmlns:p14="http://schemas.microsoft.com/office/powerpoint/2010/main" val="21025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Title 1"/>
          <p:cNvSpPr>
            <a:spLocks noGrp="1"/>
          </p:cNvSpPr>
          <p:nvPr>
            <p:ph type="title"/>
          </p:nvPr>
        </p:nvSpPr>
        <p:spPr>
          <a:xfrm>
            <a:off x="623888" y="1709740"/>
            <a:ext cx="7886700" cy="1512432"/>
          </a:xfrm>
        </p:spPr>
        <p:txBody>
          <a:bodyPr anchor="b">
            <a:normAutofit/>
          </a:bodyPr>
          <a:lstStyle>
            <a:lvl1pPr algn="r">
              <a:defRPr sz="3200"/>
            </a:lvl1pPr>
          </a:lstStyle>
          <a:p>
            <a:r>
              <a:rPr lang="en-US" smtClean="0"/>
              <a:t>Click to edit Master title style</a:t>
            </a:r>
            <a:endParaRPr lang="en-US" dirty="0"/>
          </a:p>
        </p:txBody>
      </p:sp>
      <p:sp>
        <p:nvSpPr>
          <p:cNvPr id="8" name="Text Placeholder 2"/>
          <p:cNvSpPr>
            <a:spLocks noGrp="1"/>
          </p:cNvSpPr>
          <p:nvPr>
            <p:ph type="body" idx="1"/>
          </p:nvPr>
        </p:nvSpPr>
        <p:spPr>
          <a:xfrm>
            <a:off x="623888" y="3718607"/>
            <a:ext cx="7886700" cy="1500187"/>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06622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5173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999744"/>
            <a:ext cx="3886200" cy="517721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999744"/>
            <a:ext cx="3886200" cy="517721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Tree>
    <p:extLst>
      <p:ext uri="{BB962C8B-B14F-4D97-AF65-F5344CB8AC3E}">
        <p14:creationId xmlns:p14="http://schemas.microsoft.com/office/powerpoint/2010/main" val="297692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27354"/>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Tree>
    <p:extLst>
      <p:ext uri="{BB962C8B-B14F-4D97-AF65-F5344CB8AC3E}">
        <p14:creationId xmlns:p14="http://schemas.microsoft.com/office/powerpoint/2010/main" val="344075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Tree>
    <p:extLst>
      <p:ext uri="{BB962C8B-B14F-4D97-AF65-F5344CB8AC3E}">
        <p14:creationId xmlns:p14="http://schemas.microsoft.com/office/powerpoint/2010/main" val="403237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Tree>
    <p:extLst>
      <p:ext uri="{BB962C8B-B14F-4D97-AF65-F5344CB8AC3E}">
        <p14:creationId xmlns:p14="http://schemas.microsoft.com/office/powerpoint/2010/main" val="40634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39546"/>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938784"/>
            <a:ext cx="7886700" cy="523817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76E56EA-7EF0-4471-9CAB-BA5D6116A5C0}" type="datetimeFigureOut">
              <a:rPr lang="en-GB" smtClean="0"/>
              <a:t>29/01/2019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Tree>
    <p:extLst>
      <p:ext uri="{BB962C8B-B14F-4D97-AF65-F5344CB8AC3E}">
        <p14:creationId xmlns:p14="http://schemas.microsoft.com/office/powerpoint/2010/main" val="87995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DCD54B-9FB0-4C66-8CC9-9F246D651454}" type="slidenum">
              <a:rPr lang="en-GB" altLang="en-US"/>
              <a:pPr>
                <a:defRPr/>
              </a:pPr>
              <a:t>‹#›</a:t>
            </a:fld>
            <a:endParaRPr lang="en-GB" altLang="en-US"/>
          </a:p>
        </p:txBody>
      </p:sp>
    </p:spTree>
    <p:extLst>
      <p:ext uri="{BB962C8B-B14F-4D97-AF65-F5344CB8AC3E}">
        <p14:creationId xmlns:p14="http://schemas.microsoft.com/office/powerpoint/2010/main" val="370225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0" y="365126"/>
            <a:ext cx="7886700" cy="40852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Text Placeholder 2"/>
          <p:cNvSpPr>
            <a:spLocks noGrp="1"/>
          </p:cNvSpPr>
          <p:nvPr>
            <p:ph type="body" idx="1"/>
          </p:nvPr>
        </p:nvSpPr>
        <p:spPr>
          <a:xfrm>
            <a:off x="628650" y="1071154"/>
            <a:ext cx="7886700" cy="45458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628650" y="641731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A166B-1A71-4FBB-B0B6-5373F1D6B1F0}" type="datetimeFigureOut">
              <a:rPr lang="en-GB" smtClean="0"/>
              <a:t>29/01/2019</a:t>
            </a:fld>
            <a:endParaRPr lang="en-GB"/>
          </a:p>
        </p:txBody>
      </p:sp>
      <p:sp>
        <p:nvSpPr>
          <p:cNvPr id="10" name="Footer Placeholder 4"/>
          <p:cNvSpPr>
            <a:spLocks noGrp="1"/>
          </p:cNvSpPr>
          <p:nvPr>
            <p:ph type="ftr" sz="quarter" idx="3"/>
          </p:nvPr>
        </p:nvSpPr>
        <p:spPr>
          <a:xfrm>
            <a:off x="3028950" y="641731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cxnSp>
        <p:nvCxnSpPr>
          <p:cNvPr id="11" name="Straight Connector 10"/>
          <p:cNvCxnSpPr/>
          <p:nvPr userDrawn="1"/>
        </p:nvCxnSpPr>
        <p:spPr>
          <a:xfrm>
            <a:off x="304800" y="6431081"/>
            <a:ext cx="74872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04800" y="773651"/>
            <a:ext cx="85869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66007" y="5617029"/>
            <a:ext cx="1143921" cy="1214844"/>
          </a:xfrm>
          <a:prstGeom prst="rect">
            <a:avLst/>
          </a:prstGeom>
        </p:spPr>
      </p:pic>
    </p:spTree>
    <p:extLst>
      <p:ext uri="{BB962C8B-B14F-4D97-AF65-F5344CB8AC3E}">
        <p14:creationId xmlns:p14="http://schemas.microsoft.com/office/powerpoint/2010/main" val="951983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70" r:id="rId8"/>
    <p:sldLayoutId id="2147483680" r:id="rId9"/>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2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66007" y="5619175"/>
            <a:ext cx="1143921" cy="1214844"/>
          </a:xfrm>
          <a:prstGeom prst="rect">
            <a:avLst/>
          </a:prstGeom>
        </p:spPr>
      </p:pic>
      <p:sp>
        <p:nvSpPr>
          <p:cNvPr id="2" name="Title Placeholder 1"/>
          <p:cNvSpPr>
            <a:spLocks noGrp="1"/>
          </p:cNvSpPr>
          <p:nvPr>
            <p:ph type="title"/>
          </p:nvPr>
        </p:nvSpPr>
        <p:spPr>
          <a:xfrm>
            <a:off x="628650" y="365126"/>
            <a:ext cx="7886700" cy="4085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71154"/>
            <a:ext cx="7886700" cy="4545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1731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A166B-1A71-4FBB-B0B6-5373F1D6B1F0}" type="datetimeFigureOut">
              <a:rPr lang="en-GB" smtClean="0"/>
              <a:t>29/01/2019</a:t>
            </a:fld>
            <a:endParaRPr lang="en-GB"/>
          </a:p>
        </p:txBody>
      </p:sp>
      <p:sp>
        <p:nvSpPr>
          <p:cNvPr id="5" name="Footer Placeholder 4"/>
          <p:cNvSpPr>
            <a:spLocks noGrp="1"/>
          </p:cNvSpPr>
          <p:nvPr>
            <p:ph type="ftr" sz="quarter" idx="3"/>
          </p:nvPr>
        </p:nvSpPr>
        <p:spPr>
          <a:xfrm>
            <a:off x="3028950" y="641731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cxnSp>
        <p:nvCxnSpPr>
          <p:cNvPr id="12" name="Straight Connector 11"/>
          <p:cNvCxnSpPr/>
          <p:nvPr/>
        </p:nvCxnSpPr>
        <p:spPr>
          <a:xfrm>
            <a:off x="304800" y="6431081"/>
            <a:ext cx="74872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04800" y="773651"/>
            <a:ext cx="858695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5599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3200" b="1" kern="1200" dirty="0">
          <a:solidFill>
            <a:schemeClr val="bg1"/>
          </a:solidFill>
          <a:latin typeface="+mn-lt"/>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8684" y="1122363"/>
            <a:ext cx="5149516" cy="1559877"/>
          </a:xfrm>
        </p:spPr>
        <p:txBody>
          <a:bodyPr/>
          <a:lstStyle/>
          <a:p>
            <a:r>
              <a:rPr lang="en-GB" dirty="0" smtClean="0"/>
              <a:t>Fair Testing</a:t>
            </a:r>
            <a:endParaRPr lang="en-GB" dirty="0"/>
          </a:p>
        </p:txBody>
      </p:sp>
      <p:grpSp>
        <p:nvGrpSpPr>
          <p:cNvPr id="18" name="Group 17"/>
          <p:cNvGrpSpPr/>
          <p:nvPr/>
        </p:nvGrpSpPr>
        <p:grpSpPr>
          <a:xfrm>
            <a:off x="-12034" y="-30811"/>
            <a:ext cx="2867906" cy="6888811"/>
            <a:chOff x="-12034" y="-30811"/>
            <a:chExt cx="2867906" cy="6888811"/>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 y="1692204"/>
              <a:ext cx="2861665" cy="170047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0877"/>
            <a:stretch/>
          </p:blipFill>
          <p:spPr>
            <a:xfrm>
              <a:off x="-1307" y="-30811"/>
              <a:ext cx="2857179" cy="170047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0867"/>
            <a:stretch/>
          </p:blipFill>
          <p:spPr>
            <a:xfrm>
              <a:off x="-5793" y="3415219"/>
              <a:ext cx="2861665" cy="170047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197"/>
            <a:stretch/>
          </p:blipFill>
          <p:spPr>
            <a:xfrm>
              <a:off x="-12034" y="5138234"/>
              <a:ext cx="2867904" cy="1719766"/>
            </a:xfrm>
            <a:prstGeom prst="rect">
              <a:avLst/>
            </a:prstGeom>
          </p:spPr>
        </p:pic>
        <p:cxnSp>
          <p:nvCxnSpPr>
            <p:cNvPr id="16" name="Straight Connector 15"/>
            <p:cNvCxnSpPr/>
            <p:nvPr/>
          </p:nvCxnSpPr>
          <p:spPr>
            <a:xfrm>
              <a:off x="2855870" y="-30811"/>
              <a:ext cx="0" cy="688881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012675" y="5893253"/>
            <a:ext cx="1875850" cy="347540"/>
            <a:chOff x="2951131" y="5893253"/>
            <a:chExt cx="1875850" cy="34754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131" y="5893253"/>
              <a:ext cx="347540" cy="347540"/>
            </a:xfrm>
            <a:prstGeom prst="rect">
              <a:avLst/>
            </a:prstGeom>
          </p:spPr>
        </p:pic>
        <p:sp>
          <p:nvSpPr>
            <p:cNvPr id="12" name="Subtitle 2"/>
            <p:cNvSpPr txBox="1">
              <a:spLocks/>
            </p:cNvSpPr>
            <p:nvPr/>
          </p:nvSpPr>
          <p:spPr>
            <a:xfrm>
              <a:off x="3248905" y="5897358"/>
              <a:ext cx="1578076" cy="33713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smtClean="0">
                  <a:solidFill>
                    <a:schemeClr val="accent1"/>
                  </a:solidFill>
                </a:rPr>
                <a:t>@</a:t>
              </a:r>
              <a:r>
                <a:rPr lang="en-GB" sz="1600" dirty="0" err="1" smtClean="0">
                  <a:solidFill>
                    <a:schemeClr val="accent1"/>
                  </a:solidFill>
                </a:rPr>
                <a:t>babrahaminst</a:t>
              </a:r>
              <a:endParaRPr lang="en-GB" sz="1600" dirty="0" smtClean="0">
                <a:solidFill>
                  <a:schemeClr val="accent1"/>
                </a:solidFill>
              </a:endParaRPr>
            </a:p>
          </p:txBody>
        </p:sp>
      </p:grpSp>
    </p:spTree>
    <p:extLst>
      <p:ext uri="{BB962C8B-B14F-4D97-AF65-F5344CB8AC3E}">
        <p14:creationId xmlns:p14="http://schemas.microsoft.com/office/powerpoint/2010/main" val="4211062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Which horizontal line is longer?</a:t>
            </a:r>
          </a:p>
        </p:txBody>
      </p:sp>
      <p:grpSp>
        <p:nvGrpSpPr>
          <p:cNvPr id="2" name="Group 10"/>
          <p:cNvGrpSpPr>
            <a:grpSpLocks/>
          </p:cNvGrpSpPr>
          <p:nvPr/>
        </p:nvGrpSpPr>
        <p:grpSpPr bwMode="auto">
          <a:xfrm>
            <a:off x="1728788" y="1946275"/>
            <a:ext cx="5667375" cy="1963738"/>
            <a:chOff x="1186" y="1860"/>
            <a:chExt cx="3570" cy="1237"/>
          </a:xfrm>
        </p:grpSpPr>
        <p:sp>
          <p:nvSpPr>
            <p:cNvPr id="20493" name="Line 4"/>
            <p:cNvSpPr>
              <a:spLocks noChangeShapeType="1"/>
            </p:cNvSpPr>
            <p:nvPr/>
          </p:nvSpPr>
          <p:spPr bwMode="auto">
            <a:xfrm>
              <a:off x="1292" y="2478"/>
              <a:ext cx="3357"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20494" name="Line 5"/>
            <p:cNvSpPr>
              <a:spLocks noChangeShapeType="1"/>
            </p:cNvSpPr>
            <p:nvPr/>
          </p:nvSpPr>
          <p:spPr bwMode="auto">
            <a:xfrm rot="2700000">
              <a:off x="1186" y="2734"/>
              <a:ext cx="725" cy="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20495" name="Line 7"/>
            <p:cNvSpPr>
              <a:spLocks noChangeShapeType="1"/>
            </p:cNvSpPr>
            <p:nvPr/>
          </p:nvSpPr>
          <p:spPr bwMode="auto">
            <a:xfrm rot="-2700000">
              <a:off x="1186" y="2223"/>
              <a:ext cx="725"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20496" name="Line 8"/>
            <p:cNvSpPr>
              <a:spLocks noChangeShapeType="1"/>
            </p:cNvSpPr>
            <p:nvPr/>
          </p:nvSpPr>
          <p:spPr bwMode="auto">
            <a:xfrm rot="2700000">
              <a:off x="4031" y="2222"/>
              <a:ext cx="725" cy="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20497" name="Line 9"/>
            <p:cNvSpPr>
              <a:spLocks noChangeShapeType="1"/>
            </p:cNvSpPr>
            <p:nvPr/>
          </p:nvSpPr>
          <p:spPr bwMode="auto">
            <a:xfrm rot="-2700000">
              <a:off x="4031" y="2734"/>
              <a:ext cx="725"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grpSp>
      <p:sp>
        <p:nvSpPr>
          <p:cNvPr id="87052" name="Line 12"/>
          <p:cNvSpPr>
            <a:spLocks noChangeShapeType="1"/>
          </p:cNvSpPr>
          <p:nvPr/>
        </p:nvSpPr>
        <p:spPr bwMode="auto">
          <a:xfrm>
            <a:off x="1898650" y="4943475"/>
            <a:ext cx="53292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grpSp>
        <p:nvGrpSpPr>
          <p:cNvPr id="3" name="Group 17"/>
          <p:cNvGrpSpPr>
            <a:grpSpLocks/>
          </p:cNvGrpSpPr>
          <p:nvPr/>
        </p:nvGrpSpPr>
        <p:grpSpPr bwMode="auto">
          <a:xfrm>
            <a:off x="7056438" y="4538663"/>
            <a:ext cx="1150937" cy="1387475"/>
            <a:chOff x="1186" y="3339"/>
            <a:chExt cx="725" cy="874"/>
          </a:xfrm>
        </p:grpSpPr>
        <p:sp>
          <p:nvSpPr>
            <p:cNvPr id="20491" name="Line 13"/>
            <p:cNvSpPr>
              <a:spLocks noChangeShapeType="1"/>
            </p:cNvSpPr>
            <p:nvPr/>
          </p:nvSpPr>
          <p:spPr bwMode="auto">
            <a:xfrm rot="2700000">
              <a:off x="1186" y="3850"/>
              <a:ext cx="725" cy="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20492" name="Line 14"/>
            <p:cNvSpPr>
              <a:spLocks noChangeShapeType="1"/>
            </p:cNvSpPr>
            <p:nvPr/>
          </p:nvSpPr>
          <p:spPr bwMode="auto">
            <a:xfrm rot="-2700000">
              <a:off x="1186" y="3339"/>
              <a:ext cx="725"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grpSp>
      <p:grpSp>
        <p:nvGrpSpPr>
          <p:cNvPr id="4" name="Group 18"/>
          <p:cNvGrpSpPr>
            <a:grpSpLocks/>
          </p:cNvGrpSpPr>
          <p:nvPr/>
        </p:nvGrpSpPr>
        <p:grpSpPr bwMode="auto">
          <a:xfrm>
            <a:off x="919163" y="3962400"/>
            <a:ext cx="1150937" cy="1387475"/>
            <a:chOff x="4031" y="2976"/>
            <a:chExt cx="725" cy="874"/>
          </a:xfrm>
        </p:grpSpPr>
        <p:sp>
          <p:nvSpPr>
            <p:cNvPr id="20489" name="Line 15"/>
            <p:cNvSpPr>
              <a:spLocks noChangeShapeType="1"/>
            </p:cNvSpPr>
            <p:nvPr/>
          </p:nvSpPr>
          <p:spPr bwMode="auto">
            <a:xfrm rot="2700000">
              <a:off x="4031" y="3338"/>
              <a:ext cx="725" cy="1"/>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20490" name="Line 16"/>
            <p:cNvSpPr>
              <a:spLocks noChangeShapeType="1"/>
            </p:cNvSpPr>
            <p:nvPr/>
          </p:nvSpPr>
          <p:spPr bwMode="auto">
            <a:xfrm rot="-2700000">
              <a:off x="4031" y="3850"/>
              <a:ext cx="725"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grpSp>
      <p:sp>
        <p:nvSpPr>
          <p:cNvPr id="87059" name="Line 19"/>
          <p:cNvSpPr>
            <a:spLocks noChangeShapeType="1"/>
          </p:cNvSpPr>
          <p:nvPr/>
        </p:nvSpPr>
        <p:spPr bwMode="auto">
          <a:xfrm>
            <a:off x="1895475" y="1635125"/>
            <a:ext cx="0" cy="4114800"/>
          </a:xfrm>
          <a:prstGeom prst="line">
            <a:avLst/>
          </a:prstGeom>
          <a:noFill/>
          <a:ln w="38100" cap="sq">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87060" name="Line 20"/>
          <p:cNvSpPr>
            <a:spLocks noChangeShapeType="1"/>
          </p:cNvSpPr>
          <p:nvPr/>
        </p:nvSpPr>
        <p:spPr bwMode="auto">
          <a:xfrm>
            <a:off x="7226300" y="1635125"/>
            <a:ext cx="0" cy="4114800"/>
          </a:xfrm>
          <a:prstGeom prst="line">
            <a:avLst/>
          </a:prstGeom>
          <a:noFill/>
          <a:ln w="38100" cap="sq">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1429398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mtClean="0"/>
              <a:t>So how can we be sure of our results?</a:t>
            </a:r>
          </a:p>
        </p:txBody>
      </p:sp>
      <p:sp>
        <p:nvSpPr>
          <p:cNvPr id="88067" name="Rectangle 3"/>
          <p:cNvSpPr>
            <a:spLocks noGrp="1" noChangeArrowheads="1"/>
          </p:cNvSpPr>
          <p:nvPr>
            <p:ph type="body" idx="1"/>
          </p:nvPr>
        </p:nvSpPr>
        <p:spPr/>
        <p:txBody>
          <a:bodyPr/>
          <a:lstStyle/>
          <a:p>
            <a:pPr eaLnBrk="1" hangingPunct="1"/>
            <a:r>
              <a:rPr lang="en-GB" altLang="en-US" dirty="0" smtClean="0"/>
              <a:t>Observing is important but in science there are often times when we need to measure things as well as observe them</a:t>
            </a:r>
          </a:p>
          <a:p>
            <a:pPr eaLnBrk="1" hangingPunct="1"/>
            <a:endParaRPr lang="en-GB" altLang="en-US" dirty="0" smtClean="0"/>
          </a:p>
          <a:p>
            <a:pPr eaLnBrk="1" hangingPunct="1"/>
            <a:r>
              <a:rPr lang="en-GB" altLang="en-US" dirty="0" smtClean="0"/>
              <a:t>To measure things we need instruments or equipment</a:t>
            </a:r>
            <a:br>
              <a:rPr lang="en-GB" altLang="en-US" dirty="0" smtClean="0"/>
            </a:br>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5956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smtClean="0"/>
              <a:t>How can we get our results?</a:t>
            </a:r>
          </a:p>
        </p:txBody>
      </p:sp>
      <p:sp>
        <p:nvSpPr>
          <p:cNvPr id="112643" name="Rectangle 3"/>
          <p:cNvSpPr>
            <a:spLocks noGrp="1" noChangeArrowheads="1"/>
          </p:cNvSpPr>
          <p:nvPr>
            <p:ph type="body" idx="1"/>
          </p:nvPr>
        </p:nvSpPr>
        <p:spPr/>
        <p:txBody>
          <a:bodyPr/>
          <a:lstStyle/>
          <a:p>
            <a:pPr eaLnBrk="1" hangingPunct="1">
              <a:lnSpc>
                <a:spcPct val="90000"/>
              </a:lnSpc>
            </a:pPr>
            <a:r>
              <a:rPr lang="en-GB" altLang="en-US" sz="2600" smtClean="0"/>
              <a:t>What measuring instruments would you use to measure the following?</a:t>
            </a:r>
            <a:br>
              <a:rPr lang="en-GB" altLang="en-US" sz="2600" smtClean="0"/>
            </a:br>
            <a:endParaRPr lang="en-GB" altLang="en-US" sz="2600" smtClean="0"/>
          </a:p>
          <a:p>
            <a:pPr lvl="1" eaLnBrk="1" hangingPunct="1">
              <a:lnSpc>
                <a:spcPct val="90000"/>
              </a:lnSpc>
            </a:pPr>
            <a:r>
              <a:rPr lang="en-GB" altLang="en-US" sz="2200" smtClean="0"/>
              <a:t>The </a:t>
            </a:r>
            <a:r>
              <a:rPr lang="en-GB" altLang="en-US" sz="2200" u="sng" smtClean="0"/>
              <a:t>length </a:t>
            </a:r>
            <a:r>
              <a:rPr lang="en-GB" altLang="en-US" sz="2200" smtClean="0"/>
              <a:t>of a piece of string</a:t>
            </a:r>
            <a:br>
              <a:rPr lang="en-GB" altLang="en-US" sz="2200" smtClean="0"/>
            </a:br>
            <a:endParaRPr lang="en-GB" altLang="en-US" sz="2200" smtClean="0"/>
          </a:p>
          <a:p>
            <a:pPr lvl="1" eaLnBrk="1" hangingPunct="1">
              <a:lnSpc>
                <a:spcPct val="90000"/>
              </a:lnSpc>
            </a:pPr>
            <a:r>
              <a:rPr lang="en-GB" altLang="en-US" sz="2200" smtClean="0"/>
              <a:t>The </a:t>
            </a:r>
            <a:r>
              <a:rPr lang="en-GB" altLang="en-US" sz="2200" u="sng" smtClean="0"/>
              <a:t>temperature</a:t>
            </a:r>
            <a:r>
              <a:rPr lang="en-GB" altLang="en-US" sz="2200" smtClean="0"/>
              <a:t> of water in a beaker</a:t>
            </a:r>
            <a:br>
              <a:rPr lang="en-GB" altLang="en-US" sz="2200" smtClean="0"/>
            </a:br>
            <a:endParaRPr lang="en-GB" altLang="en-US" sz="2200" smtClean="0"/>
          </a:p>
          <a:p>
            <a:pPr lvl="1" eaLnBrk="1" hangingPunct="1">
              <a:lnSpc>
                <a:spcPct val="90000"/>
              </a:lnSpc>
            </a:pPr>
            <a:r>
              <a:rPr lang="en-GB" altLang="en-US" sz="2200" smtClean="0"/>
              <a:t>The </a:t>
            </a:r>
            <a:r>
              <a:rPr lang="en-GB" altLang="en-US" sz="2200" u="sng" smtClean="0"/>
              <a:t>mass</a:t>
            </a:r>
            <a:r>
              <a:rPr lang="en-GB" altLang="en-US" sz="2200" smtClean="0"/>
              <a:t> of a stone</a:t>
            </a:r>
            <a:br>
              <a:rPr lang="en-GB" altLang="en-US" sz="2200" smtClean="0"/>
            </a:br>
            <a:endParaRPr lang="en-GB" altLang="en-US" sz="2200" smtClean="0"/>
          </a:p>
          <a:p>
            <a:pPr lvl="1" eaLnBrk="1" hangingPunct="1">
              <a:lnSpc>
                <a:spcPct val="90000"/>
              </a:lnSpc>
            </a:pPr>
            <a:r>
              <a:rPr lang="en-GB" altLang="en-US" sz="2200" smtClean="0"/>
              <a:t>The swing of a pendulum (</a:t>
            </a:r>
            <a:r>
              <a:rPr lang="en-GB" altLang="en-US" sz="2200" u="sng" smtClean="0"/>
              <a:t>time</a:t>
            </a:r>
            <a:r>
              <a:rPr lang="en-GB" altLang="en-US" sz="2200" smtClean="0"/>
              <a:t>)</a:t>
            </a:r>
            <a:br>
              <a:rPr lang="en-GB" altLang="en-US" sz="2200" smtClean="0"/>
            </a:br>
            <a:endParaRPr lang="en-GB" altLang="en-US" sz="2200" smtClean="0"/>
          </a:p>
          <a:p>
            <a:pPr lvl="1" eaLnBrk="1" hangingPunct="1">
              <a:lnSpc>
                <a:spcPct val="90000"/>
              </a:lnSpc>
            </a:pPr>
            <a:r>
              <a:rPr lang="en-GB" altLang="en-US" sz="2200" smtClean="0"/>
              <a:t>The </a:t>
            </a:r>
            <a:r>
              <a:rPr lang="en-GB" altLang="en-US" sz="2200" u="sng" smtClean="0"/>
              <a:t>volume</a:t>
            </a:r>
            <a:r>
              <a:rPr lang="en-GB" altLang="en-US" sz="2200" smtClean="0"/>
              <a:t> of water in a test tube</a:t>
            </a:r>
            <a:br>
              <a:rPr lang="en-GB" altLang="en-US" sz="2200" smtClean="0"/>
            </a:br>
            <a:endParaRPr lang="en-GB" altLang="en-US" sz="2200" smtClean="0"/>
          </a:p>
          <a:p>
            <a:pPr eaLnBrk="1" hangingPunct="1">
              <a:lnSpc>
                <a:spcPct val="90000"/>
              </a:lnSpc>
            </a:pPr>
            <a:endParaRPr lang="en-GB" altLang="en-US" sz="2600" smtClean="0"/>
          </a:p>
        </p:txBody>
      </p:sp>
      <p:sp>
        <p:nvSpPr>
          <p:cNvPr id="112644" name="Text Box 4"/>
          <p:cNvSpPr txBox="1">
            <a:spLocks noChangeArrowheads="1"/>
          </p:cNvSpPr>
          <p:nvPr/>
        </p:nvSpPr>
        <p:spPr bwMode="auto">
          <a:xfrm>
            <a:off x="5851867" y="2071560"/>
            <a:ext cx="29337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2200" dirty="0">
                <a:solidFill>
                  <a:schemeClr val="tx2"/>
                </a:solidFill>
              </a:rPr>
              <a:t>A ruler/tape measure</a:t>
            </a:r>
            <a:br>
              <a:rPr lang="en-GB" altLang="en-US" sz="2200" dirty="0">
                <a:solidFill>
                  <a:schemeClr val="tx2"/>
                </a:solidFill>
              </a:rPr>
            </a:br>
            <a:r>
              <a:rPr lang="en-GB" altLang="en-US" sz="2200" dirty="0">
                <a:solidFill>
                  <a:schemeClr val="tx2"/>
                </a:solidFill>
              </a:rPr>
              <a:t/>
            </a:r>
            <a:br>
              <a:rPr lang="en-GB" altLang="en-US" sz="2200" dirty="0">
                <a:solidFill>
                  <a:schemeClr val="tx2"/>
                </a:solidFill>
              </a:rPr>
            </a:br>
            <a:r>
              <a:rPr lang="en-GB" altLang="en-US" sz="2200" dirty="0">
                <a:solidFill>
                  <a:schemeClr val="tx2"/>
                </a:solidFill>
              </a:rPr>
              <a:t>A thermometer</a:t>
            </a:r>
            <a:br>
              <a:rPr lang="en-GB" altLang="en-US" sz="2200" dirty="0">
                <a:solidFill>
                  <a:schemeClr val="tx2"/>
                </a:solidFill>
              </a:rPr>
            </a:br>
            <a:r>
              <a:rPr lang="en-GB" altLang="en-US" sz="2200" dirty="0">
                <a:solidFill>
                  <a:schemeClr val="tx2"/>
                </a:solidFill>
              </a:rPr>
              <a:t/>
            </a:r>
            <a:br>
              <a:rPr lang="en-GB" altLang="en-US" sz="2200" dirty="0">
                <a:solidFill>
                  <a:schemeClr val="tx2"/>
                </a:solidFill>
              </a:rPr>
            </a:br>
            <a:r>
              <a:rPr lang="en-GB" altLang="en-US" sz="2200" dirty="0">
                <a:solidFill>
                  <a:schemeClr val="tx2"/>
                </a:solidFill>
              </a:rPr>
              <a:t>Scales/balance</a:t>
            </a:r>
            <a:br>
              <a:rPr lang="en-GB" altLang="en-US" sz="2200" dirty="0">
                <a:solidFill>
                  <a:schemeClr val="tx2"/>
                </a:solidFill>
              </a:rPr>
            </a:br>
            <a:r>
              <a:rPr lang="en-GB" altLang="en-US" sz="2200" dirty="0">
                <a:solidFill>
                  <a:schemeClr val="tx2"/>
                </a:solidFill>
              </a:rPr>
              <a:t/>
            </a:r>
            <a:br>
              <a:rPr lang="en-GB" altLang="en-US" sz="2200" dirty="0">
                <a:solidFill>
                  <a:schemeClr val="tx2"/>
                </a:solidFill>
              </a:rPr>
            </a:br>
            <a:r>
              <a:rPr lang="en-GB" altLang="en-US" sz="2200" dirty="0">
                <a:solidFill>
                  <a:schemeClr val="tx2"/>
                </a:solidFill>
              </a:rPr>
              <a:t>A stopwatch</a:t>
            </a:r>
            <a:br>
              <a:rPr lang="en-GB" altLang="en-US" sz="2200" dirty="0">
                <a:solidFill>
                  <a:schemeClr val="tx2"/>
                </a:solidFill>
              </a:rPr>
            </a:br>
            <a:r>
              <a:rPr lang="en-GB" altLang="en-US" sz="2200" dirty="0">
                <a:solidFill>
                  <a:schemeClr val="tx2"/>
                </a:solidFill>
              </a:rPr>
              <a:t/>
            </a:r>
            <a:br>
              <a:rPr lang="en-GB" altLang="en-US" sz="2200" dirty="0">
                <a:solidFill>
                  <a:schemeClr val="tx2"/>
                </a:solidFill>
              </a:rPr>
            </a:br>
            <a:r>
              <a:rPr lang="en-GB" altLang="en-US" sz="2200" dirty="0">
                <a:solidFill>
                  <a:schemeClr val="tx2"/>
                </a:solidFill>
              </a:rPr>
              <a:t>A measuring cylinder</a:t>
            </a:r>
          </a:p>
        </p:txBody>
      </p:sp>
    </p:spTree>
    <p:extLst>
      <p:ext uri="{BB962C8B-B14F-4D97-AF65-F5344CB8AC3E}">
        <p14:creationId xmlns:p14="http://schemas.microsoft.com/office/powerpoint/2010/main" val="1622513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2"/>
      <p:bldP spid="11264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dirty="0" smtClean="0"/>
              <a:t>Activity: Your experiment</a:t>
            </a:r>
          </a:p>
        </p:txBody>
      </p:sp>
      <p:sp>
        <p:nvSpPr>
          <p:cNvPr id="51203" name="Rectangle 3"/>
          <p:cNvSpPr>
            <a:spLocks noGrp="1" noChangeArrowheads="1"/>
          </p:cNvSpPr>
          <p:nvPr>
            <p:ph type="body" idx="1"/>
          </p:nvPr>
        </p:nvSpPr>
        <p:spPr/>
        <p:txBody>
          <a:bodyPr/>
          <a:lstStyle/>
          <a:p>
            <a:pPr marL="0" indent="0" eaLnBrk="1" hangingPunct="1">
              <a:buNone/>
            </a:pPr>
            <a:r>
              <a:rPr lang="en-GB" altLang="en-US" dirty="0" smtClean="0"/>
              <a:t>A fair test to see which paper towel is the most absorbent?</a:t>
            </a:r>
          </a:p>
          <a:p>
            <a:pPr eaLnBrk="1" hangingPunct="1"/>
            <a:endParaRPr lang="en-GB" altLang="en-US" dirty="0" smtClean="0"/>
          </a:p>
          <a:p>
            <a:pPr eaLnBrk="1" hangingPunct="1"/>
            <a:r>
              <a:rPr lang="en-GB" altLang="en-US" dirty="0" smtClean="0"/>
              <a:t>Equipment:</a:t>
            </a:r>
          </a:p>
          <a:p>
            <a:pPr eaLnBrk="1" hangingPunct="1"/>
            <a:endParaRPr lang="en-GB" altLang="en-US" dirty="0" smtClean="0"/>
          </a:p>
          <a:p>
            <a:pPr lvl="1" eaLnBrk="1" hangingPunct="1"/>
            <a:r>
              <a:rPr lang="en-GB" altLang="en-US" dirty="0" smtClean="0"/>
              <a:t>Paper towels</a:t>
            </a:r>
          </a:p>
          <a:p>
            <a:pPr lvl="1" eaLnBrk="1" hangingPunct="1"/>
            <a:r>
              <a:rPr lang="en-GB" altLang="en-US" dirty="0" smtClean="0"/>
              <a:t>Water</a:t>
            </a:r>
          </a:p>
          <a:p>
            <a:pPr lvl="1" eaLnBrk="1" hangingPunct="1"/>
            <a:r>
              <a:rPr lang="en-GB" altLang="en-US" dirty="0" smtClean="0"/>
              <a:t>Something to measure?</a:t>
            </a:r>
          </a:p>
          <a:p>
            <a:pPr lvl="1" eaLnBrk="1" hangingPunct="1"/>
            <a:r>
              <a:rPr lang="en-GB" altLang="en-US" dirty="0" smtClean="0"/>
              <a:t>Anything else?</a:t>
            </a:r>
          </a:p>
        </p:txBody>
      </p:sp>
    </p:spTree>
    <p:extLst>
      <p:ext uri="{BB962C8B-B14F-4D97-AF65-F5344CB8AC3E}">
        <p14:creationId xmlns:p14="http://schemas.microsoft.com/office/powerpoint/2010/main" val="9434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dirty="0" smtClean="0"/>
              <a:t>Activity: What are our variables?</a:t>
            </a:r>
          </a:p>
        </p:txBody>
      </p:sp>
      <p:sp>
        <p:nvSpPr>
          <p:cNvPr id="117763" name="Rectangle 3"/>
          <p:cNvSpPr>
            <a:spLocks noGrp="1" noChangeArrowheads="1"/>
          </p:cNvSpPr>
          <p:nvPr>
            <p:ph type="body" idx="1"/>
          </p:nvPr>
        </p:nvSpPr>
        <p:spPr/>
        <p:txBody>
          <a:bodyPr/>
          <a:lstStyle/>
          <a:p>
            <a:pPr eaLnBrk="1" hangingPunct="1"/>
            <a:r>
              <a:rPr lang="en-GB" altLang="en-US" sz="2600" smtClean="0"/>
              <a:t>Independent variables?</a:t>
            </a:r>
          </a:p>
          <a:p>
            <a:pPr lvl="1" eaLnBrk="1" hangingPunct="1"/>
            <a:r>
              <a:rPr lang="en-GB" altLang="en-US" sz="2200" smtClean="0"/>
              <a:t>The paper towel</a:t>
            </a:r>
          </a:p>
          <a:p>
            <a:pPr lvl="1" eaLnBrk="1" hangingPunct="1"/>
            <a:endParaRPr lang="en-GB" altLang="en-US" sz="2200" smtClean="0"/>
          </a:p>
          <a:p>
            <a:pPr eaLnBrk="1" hangingPunct="1"/>
            <a:r>
              <a:rPr lang="en-GB" altLang="en-US" sz="2600" smtClean="0"/>
              <a:t>Control variables?</a:t>
            </a:r>
          </a:p>
          <a:p>
            <a:pPr lvl="1" eaLnBrk="1" hangingPunct="1"/>
            <a:r>
              <a:rPr lang="en-GB" altLang="en-US" sz="2200" smtClean="0"/>
              <a:t>How much water you start with</a:t>
            </a:r>
          </a:p>
          <a:p>
            <a:pPr lvl="1" eaLnBrk="1" hangingPunct="1"/>
            <a:r>
              <a:rPr lang="en-GB" altLang="en-US" sz="2200" smtClean="0"/>
              <a:t>Any time measurements</a:t>
            </a:r>
          </a:p>
          <a:p>
            <a:pPr lvl="1" eaLnBrk="1" hangingPunct="1"/>
            <a:endParaRPr lang="en-GB" altLang="en-US" sz="2200" smtClean="0"/>
          </a:p>
          <a:p>
            <a:pPr eaLnBrk="1" hangingPunct="1"/>
            <a:r>
              <a:rPr lang="en-GB" altLang="en-US" sz="2600" smtClean="0"/>
              <a:t>Dependent variables?</a:t>
            </a:r>
          </a:p>
          <a:p>
            <a:pPr lvl="1" eaLnBrk="1" hangingPunct="1"/>
            <a:r>
              <a:rPr lang="en-GB" altLang="en-US" sz="2200" smtClean="0"/>
              <a:t>How much water it soaks up</a:t>
            </a:r>
          </a:p>
          <a:p>
            <a:pPr lvl="1" eaLnBrk="1" hangingPunct="1"/>
            <a:endParaRPr lang="en-GB" altLang="en-US" sz="2200" smtClean="0"/>
          </a:p>
          <a:p>
            <a:pPr lvl="1" eaLnBrk="1" hangingPunct="1"/>
            <a:endParaRPr lang="en-GB" altLang="en-US" sz="220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790" y="2307876"/>
            <a:ext cx="3952210" cy="2634106"/>
          </a:xfrm>
          <a:prstGeom prst="rect">
            <a:avLst/>
          </a:prstGeom>
        </p:spPr>
      </p:pic>
    </p:spTree>
    <p:extLst>
      <p:ext uri="{BB962C8B-B14F-4D97-AF65-F5344CB8AC3E}">
        <p14:creationId xmlns:p14="http://schemas.microsoft.com/office/powerpoint/2010/main" val="3657311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7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smtClean="0"/>
              <a:t>Activity: Your experiment</a:t>
            </a:r>
          </a:p>
        </p:txBody>
      </p:sp>
      <p:sp>
        <p:nvSpPr>
          <p:cNvPr id="118787" name="Rectangle 3"/>
          <p:cNvSpPr>
            <a:spLocks noGrp="1" noChangeArrowheads="1"/>
          </p:cNvSpPr>
          <p:nvPr>
            <p:ph type="body" idx="1"/>
          </p:nvPr>
        </p:nvSpPr>
        <p:spPr/>
        <p:txBody>
          <a:bodyPr/>
          <a:lstStyle/>
          <a:p>
            <a:pPr eaLnBrk="1" hangingPunct="1"/>
            <a:r>
              <a:rPr lang="en-GB" altLang="en-US" dirty="0" smtClean="0"/>
              <a:t>How will you design your experiment?</a:t>
            </a:r>
          </a:p>
          <a:p>
            <a:pPr eaLnBrk="1" hangingPunct="1"/>
            <a:endParaRPr lang="en-GB" altLang="en-US" dirty="0" smtClean="0"/>
          </a:p>
          <a:p>
            <a:pPr lvl="1" eaLnBrk="1" hangingPunct="1"/>
            <a:r>
              <a:rPr lang="en-GB" altLang="en-US" dirty="0" smtClean="0"/>
              <a:t>Dip the towel into the water?</a:t>
            </a:r>
          </a:p>
          <a:p>
            <a:pPr lvl="1" eaLnBrk="1" hangingPunct="1"/>
            <a:endParaRPr lang="en-GB" altLang="en-US" dirty="0" smtClean="0"/>
          </a:p>
          <a:p>
            <a:pPr lvl="1" eaLnBrk="1" hangingPunct="1"/>
            <a:r>
              <a:rPr lang="en-GB" altLang="en-US" dirty="0" smtClean="0"/>
              <a:t>Pour the water onto the towel?</a:t>
            </a:r>
          </a:p>
          <a:p>
            <a:pPr lvl="1" eaLnBrk="1" hangingPunct="1"/>
            <a:endParaRPr lang="en-GB" altLang="en-US" dirty="0" smtClean="0"/>
          </a:p>
          <a:p>
            <a:pPr lvl="1" eaLnBrk="1" hangingPunct="1"/>
            <a:r>
              <a:rPr lang="en-GB" altLang="en-US" smtClean="0"/>
              <a:t>Something else?</a:t>
            </a:r>
          </a:p>
          <a:p>
            <a:pPr lvl="1" eaLnBrk="1" hangingPunct="1"/>
            <a:endParaRPr lang="en-GB" altLang="en-US" dirty="0" smtClean="0"/>
          </a:p>
          <a:p>
            <a:pPr lvl="1" eaLnBrk="1" hangingPunct="1"/>
            <a:r>
              <a:rPr lang="en-GB" altLang="en-US" dirty="0" smtClean="0"/>
              <a:t>Remember, you ALL must use the SAME method!</a:t>
            </a:r>
          </a:p>
        </p:txBody>
      </p:sp>
    </p:spTree>
    <p:extLst>
      <p:ext uri="{BB962C8B-B14F-4D97-AF65-F5344CB8AC3E}">
        <p14:creationId xmlns:p14="http://schemas.microsoft.com/office/powerpoint/2010/main" val="839814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78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78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dirty="0" smtClean="0"/>
              <a:t>Let’s do the experiment</a:t>
            </a:r>
          </a:p>
        </p:txBody>
      </p:sp>
      <p:sp>
        <p:nvSpPr>
          <p:cNvPr id="120835" name="Rectangle 3"/>
          <p:cNvSpPr>
            <a:spLocks noGrp="1" noChangeArrowheads="1"/>
          </p:cNvSpPr>
          <p:nvPr>
            <p:ph type="body" idx="1"/>
          </p:nvPr>
        </p:nvSpPr>
        <p:spPr/>
        <p:txBody>
          <a:bodyPr/>
          <a:lstStyle/>
          <a:p>
            <a:pPr eaLnBrk="1" hangingPunct="1"/>
            <a:r>
              <a:rPr lang="en-GB" altLang="en-US" smtClean="0"/>
              <a:t>Groups</a:t>
            </a:r>
          </a:p>
          <a:p>
            <a:pPr eaLnBrk="1" hangingPunct="1"/>
            <a:endParaRPr lang="en-GB" altLang="en-US" smtClean="0"/>
          </a:p>
          <a:p>
            <a:pPr eaLnBrk="1" hangingPunct="1"/>
            <a:r>
              <a:rPr lang="en-GB" altLang="en-US" smtClean="0"/>
              <a:t>Equipment</a:t>
            </a:r>
          </a:p>
          <a:p>
            <a:pPr eaLnBrk="1" hangingPunct="1"/>
            <a:endParaRPr lang="en-GB" altLang="en-US" smtClean="0"/>
          </a:p>
          <a:p>
            <a:pPr eaLnBrk="1" hangingPunct="1"/>
            <a:r>
              <a:rPr lang="en-GB" altLang="en-US" smtClean="0"/>
              <a:t>Record results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964" y="1684420"/>
            <a:ext cx="4579470" cy="3336277"/>
          </a:xfrm>
          <a:prstGeom prst="rect">
            <a:avLst/>
          </a:prstGeom>
        </p:spPr>
      </p:pic>
    </p:spTree>
    <p:extLst>
      <p:ext uri="{BB962C8B-B14F-4D97-AF65-F5344CB8AC3E}">
        <p14:creationId xmlns:p14="http://schemas.microsoft.com/office/powerpoint/2010/main" val="2643286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71363"/>
            <a:ext cx="8229600" cy="1139825"/>
          </a:xfrm>
        </p:spPr>
        <p:txBody>
          <a:bodyPr/>
          <a:lstStyle/>
          <a:p>
            <a:pPr eaLnBrk="1" hangingPunct="1"/>
            <a:r>
              <a:rPr lang="en-GB" altLang="en-US" dirty="0" smtClean="0"/>
              <a:t>…and the answer is….</a:t>
            </a:r>
          </a:p>
        </p:txBody>
      </p:sp>
      <p:graphicFrame>
        <p:nvGraphicFramePr>
          <p:cNvPr id="127022" name="Group 46"/>
          <p:cNvGraphicFramePr>
            <a:graphicFrameLocks noGrp="1"/>
          </p:cNvGraphicFramePr>
          <p:nvPr>
            <p:ph idx="1"/>
          </p:nvPr>
        </p:nvGraphicFramePr>
        <p:xfrm>
          <a:off x="457200" y="1600200"/>
          <a:ext cx="8229600" cy="4530728"/>
        </p:xfrm>
        <a:graphic>
          <a:graphicData uri="http://schemas.openxmlformats.org/drawingml/2006/table">
            <a:tbl>
              <a:tblPr/>
              <a:tblGrid>
                <a:gridCol w="49911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5667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600" b="0" i="0" u="none" strike="noStrike" cap="none" normalizeH="0" baseline="0" dirty="0" smtClean="0">
                          <a:ln>
                            <a:noFill/>
                          </a:ln>
                          <a:solidFill>
                            <a:schemeClr val="tx1"/>
                          </a:solidFill>
                          <a:effectLst/>
                          <a:latin typeface="Arial" charset="0"/>
                        </a:rPr>
                        <a:t>Paper Towel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600" b="0" i="0" u="none" strike="noStrike" cap="none" normalizeH="0" baseline="0" dirty="0" smtClean="0">
                          <a:ln>
                            <a:noFill/>
                          </a:ln>
                          <a:solidFill>
                            <a:schemeClr val="tx1"/>
                          </a:solidFill>
                          <a:effectLst/>
                          <a:latin typeface="Arial" charset="0"/>
                        </a:rPr>
                        <a:t>Absorption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651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05028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p:txBody>
          <a:bodyPr/>
          <a:lstStyle/>
          <a:p>
            <a:r>
              <a:rPr lang="en-GB" dirty="0" smtClean="0"/>
              <a:t>What is a fair test?</a:t>
            </a:r>
          </a:p>
          <a:p>
            <a:r>
              <a:rPr lang="en-GB" dirty="0" smtClean="0"/>
              <a:t>What are the three types of variable?</a:t>
            </a:r>
          </a:p>
          <a:p>
            <a:r>
              <a:rPr lang="en-GB" dirty="0" smtClean="0"/>
              <a:t>What can be the downside to relying on observation to get our results?</a:t>
            </a:r>
          </a:p>
          <a:p>
            <a:r>
              <a:rPr lang="en-GB" dirty="0" smtClean="0"/>
              <a:t>What types of measuring instruments could we use?</a:t>
            </a:r>
            <a:endParaRPr lang="en-GB" dirty="0"/>
          </a:p>
        </p:txBody>
      </p:sp>
    </p:spTree>
    <p:extLst>
      <p:ext uri="{BB962C8B-B14F-4D97-AF65-F5344CB8AC3E}">
        <p14:creationId xmlns:p14="http://schemas.microsoft.com/office/powerpoint/2010/main" val="266878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6990001"/>
              </p:ext>
            </p:extLst>
          </p:nvPr>
        </p:nvGraphicFramePr>
        <p:xfrm>
          <a:off x="464233" y="1589652"/>
          <a:ext cx="8356209" cy="4015022"/>
        </p:xfrm>
        <a:graphic>
          <a:graphicData uri="http://schemas.openxmlformats.org/drawingml/2006/table">
            <a:tbl>
              <a:tblPr firstRow="1" firstCol="1" lastRow="1" lastCol="1" bandRow="1" bandCol="1">
                <a:tableStyleId>{2D5ABB26-0587-4C30-8999-92F81FD0307C}</a:tableStyleId>
              </a:tblPr>
              <a:tblGrid>
                <a:gridCol w="2982352">
                  <a:extLst>
                    <a:ext uri="{9D8B030D-6E8A-4147-A177-3AD203B41FA5}">
                      <a16:colId xmlns:a16="http://schemas.microsoft.com/office/drawing/2014/main" val="312229846"/>
                    </a:ext>
                  </a:extLst>
                </a:gridCol>
                <a:gridCol w="5373857">
                  <a:extLst>
                    <a:ext uri="{9D8B030D-6E8A-4147-A177-3AD203B41FA5}">
                      <a16:colId xmlns:a16="http://schemas.microsoft.com/office/drawing/2014/main" val="1272206309"/>
                    </a:ext>
                  </a:extLst>
                </a:gridCol>
              </a:tblGrid>
              <a:tr h="750803">
                <a:tc>
                  <a:txBody>
                    <a:bodyPr/>
                    <a:lstStyle/>
                    <a:p>
                      <a:pPr>
                        <a:spcAft>
                          <a:spcPts val="0"/>
                        </a:spcAft>
                      </a:pPr>
                      <a:r>
                        <a:rPr lang="en-US" sz="2400" dirty="0">
                          <a:effectLst/>
                        </a:rPr>
                        <a:t>All students will:</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dirty="0">
                          <a:effectLst/>
                        </a:rPr>
                        <a:t>Be able to explain what makes an experiment </a:t>
                      </a:r>
                      <a:r>
                        <a:rPr lang="en-GB" sz="2400" dirty="0" smtClean="0">
                          <a:effectLst/>
                        </a:rPr>
                        <a:t>fair</a:t>
                      </a:r>
                    </a:p>
                    <a:p>
                      <a:pPr>
                        <a:spcAft>
                          <a:spcPts val="0"/>
                        </a:spcAft>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4716417"/>
                  </a:ext>
                </a:extLst>
              </a:tr>
              <a:tr h="723182">
                <a:tc>
                  <a:txBody>
                    <a:bodyPr/>
                    <a:lstStyle/>
                    <a:p>
                      <a:pPr>
                        <a:spcAft>
                          <a:spcPts val="0"/>
                        </a:spcAft>
                      </a:pPr>
                      <a:r>
                        <a:rPr lang="en-US" sz="2400" dirty="0">
                          <a:effectLst/>
                        </a:rPr>
                        <a:t>Most students will:</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dirty="0">
                          <a:effectLst/>
                        </a:rPr>
                        <a:t>Provide results on which paper towel is best following a fair </a:t>
                      </a:r>
                      <a:r>
                        <a:rPr lang="en-GB" sz="2400" dirty="0" smtClean="0">
                          <a:effectLst/>
                        </a:rPr>
                        <a:t>test</a:t>
                      </a:r>
                    </a:p>
                    <a:p>
                      <a:pPr>
                        <a:spcAft>
                          <a:spcPts val="0"/>
                        </a:spcAft>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5431375"/>
                  </a:ext>
                </a:extLst>
              </a:tr>
              <a:tr h="723182">
                <a:tc>
                  <a:txBody>
                    <a:bodyPr/>
                    <a:lstStyle/>
                    <a:p>
                      <a:pPr>
                        <a:spcAft>
                          <a:spcPts val="0"/>
                        </a:spcAft>
                      </a:pPr>
                      <a:r>
                        <a:rPr lang="en-US" sz="2400">
                          <a:effectLst/>
                        </a:rPr>
                        <a:t>Some students will:</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dirty="0">
                          <a:effectLst/>
                        </a:rPr>
                        <a:t>Explain the different types of variables that are required to make a test </a:t>
                      </a:r>
                      <a:r>
                        <a:rPr lang="en-GB" sz="2400" dirty="0" smtClean="0">
                          <a:effectLst/>
                        </a:rPr>
                        <a:t>fair</a:t>
                      </a:r>
                    </a:p>
                    <a:p>
                      <a:pPr>
                        <a:spcAft>
                          <a:spcPts val="0"/>
                        </a:spcAft>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1380173"/>
                  </a:ext>
                </a:extLst>
              </a:tr>
              <a:tr h="723182">
                <a:tc>
                  <a:txBody>
                    <a:bodyPr/>
                    <a:lstStyle/>
                    <a:p>
                      <a:pPr>
                        <a:spcAft>
                          <a:spcPts val="0"/>
                        </a:spcAft>
                      </a:pPr>
                      <a:r>
                        <a:rPr lang="en-US" sz="2400">
                          <a:effectLst/>
                        </a:rPr>
                        <a:t>Key word/s</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a:effectLst/>
                        </a:rPr>
                        <a:t>Test, fairness, experiment, practical</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2430475"/>
                  </a:ext>
                </a:extLst>
              </a:tr>
            </a:tbl>
          </a:graphicData>
        </a:graphic>
      </p:graphicFrame>
    </p:spTree>
    <p:extLst>
      <p:ext uri="{BB962C8B-B14F-4D97-AF65-F5344CB8AC3E}">
        <p14:creationId xmlns:p14="http://schemas.microsoft.com/office/powerpoint/2010/main" val="60620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dirty="0" smtClean="0"/>
              <a:t>Starter: Which of these is a fair test?</a:t>
            </a:r>
          </a:p>
        </p:txBody>
      </p:sp>
      <p:sp>
        <p:nvSpPr>
          <p:cNvPr id="94212" name="Rectangle 4"/>
          <p:cNvSpPr>
            <a:spLocks noChangeArrowheads="1"/>
          </p:cNvSpPr>
          <p:nvPr/>
        </p:nvSpPr>
        <p:spPr bwMode="auto">
          <a:xfrm>
            <a:off x="901609" y="4817780"/>
            <a:ext cx="804361" cy="313778"/>
          </a:xfrm>
          <a:prstGeom prst="rect">
            <a:avLst/>
          </a:prstGeom>
          <a:solidFill>
            <a:srgbClr val="92D050"/>
          </a:solidFill>
          <a:ln>
            <a:noFill/>
          </a:ln>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13" name="Rectangle 5"/>
          <p:cNvSpPr>
            <a:spLocks noChangeArrowheads="1"/>
          </p:cNvSpPr>
          <p:nvPr/>
        </p:nvSpPr>
        <p:spPr bwMode="auto">
          <a:xfrm>
            <a:off x="3002507" y="4443286"/>
            <a:ext cx="832514" cy="278839"/>
          </a:xfrm>
          <a:prstGeom prst="rect">
            <a:avLst/>
          </a:prstGeom>
          <a:solidFill>
            <a:srgbClr val="92D050"/>
          </a:solidFill>
          <a:ln>
            <a:noFill/>
          </a:ln>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14" name="Rectangle 6"/>
          <p:cNvSpPr>
            <a:spLocks noChangeArrowheads="1"/>
          </p:cNvSpPr>
          <p:nvPr/>
        </p:nvSpPr>
        <p:spPr bwMode="auto">
          <a:xfrm>
            <a:off x="1560444" y="2359049"/>
            <a:ext cx="6445108" cy="397798"/>
          </a:xfrm>
          <a:prstGeom prst="rect">
            <a:avLst/>
          </a:prstGeom>
          <a:solidFill>
            <a:srgbClr val="FF99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15" name="Rectangle 7"/>
          <p:cNvSpPr>
            <a:spLocks noChangeArrowheads="1"/>
          </p:cNvSpPr>
          <p:nvPr/>
        </p:nvSpPr>
        <p:spPr bwMode="auto">
          <a:xfrm>
            <a:off x="915254" y="2756847"/>
            <a:ext cx="3105150" cy="327547"/>
          </a:xfrm>
          <a:prstGeom prst="rect">
            <a:avLst/>
          </a:prstGeom>
          <a:solidFill>
            <a:srgbClr val="FF99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11" name="Rectangle 3"/>
          <p:cNvSpPr>
            <a:spLocks noGrp="1" noChangeArrowheads="1"/>
          </p:cNvSpPr>
          <p:nvPr>
            <p:ph type="body" idx="1"/>
          </p:nvPr>
        </p:nvSpPr>
        <p:spPr>
          <a:xfrm>
            <a:off x="628650" y="1250318"/>
            <a:ext cx="7886700" cy="5104067"/>
          </a:xfrm>
        </p:spPr>
        <p:txBody>
          <a:bodyPr/>
          <a:lstStyle/>
          <a:p>
            <a:pPr eaLnBrk="1" hangingPunct="1">
              <a:lnSpc>
                <a:spcPct val="90000"/>
              </a:lnSpc>
            </a:pPr>
            <a:r>
              <a:rPr lang="en-GB" altLang="en-US" sz="2600" i="1" dirty="0" smtClean="0"/>
              <a:t>We wanted to find out how much water plants need to make them grow well. We took six germinating plants and gave them the different amounts of water each day. Three were kept on the window sill and three on top of the cupboard.</a:t>
            </a:r>
          </a:p>
          <a:p>
            <a:pPr eaLnBrk="1" hangingPunct="1">
              <a:lnSpc>
                <a:spcPct val="90000"/>
              </a:lnSpc>
            </a:pPr>
            <a:endParaRPr lang="en-GB" altLang="en-US" sz="2600" i="1" dirty="0" smtClean="0"/>
          </a:p>
          <a:p>
            <a:pPr eaLnBrk="1" hangingPunct="1">
              <a:lnSpc>
                <a:spcPct val="90000"/>
              </a:lnSpc>
            </a:pPr>
            <a:r>
              <a:rPr lang="en-GB" altLang="en-US" sz="2600" i="1" dirty="0" smtClean="0"/>
              <a:t>We wanted to find out how long it took parachutes made of different materials to fall to the ground. We made them the same size and dropped them from the same height. We then timed how long each took to fall.</a:t>
            </a:r>
          </a:p>
        </p:txBody>
      </p:sp>
    </p:spTree>
    <p:extLst>
      <p:ext uri="{BB962C8B-B14F-4D97-AF65-F5344CB8AC3E}">
        <p14:creationId xmlns:p14="http://schemas.microsoft.com/office/powerpoint/2010/main" val="3752782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2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94214" grpId="0" animBg="1"/>
      <p:bldP spid="94215" grpId="0" animBg="1"/>
      <p:bldP spid="942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t>What is fair testing?</a:t>
            </a:r>
          </a:p>
        </p:txBody>
      </p:sp>
      <p:sp>
        <p:nvSpPr>
          <p:cNvPr id="90115" name="Rectangle 3"/>
          <p:cNvSpPr>
            <a:spLocks noGrp="1" noChangeArrowheads="1"/>
          </p:cNvSpPr>
          <p:nvPr>
            <p:ph type="body" idx="1"/>
          </p:nvPr>
        </p:nvSpPr>
        <p:spPr/>
        <p:txBody>
          <a:bodyPr/>
          <a:lstStyle/>
          <a:p>
            <a:pPr eaLnBrk="1" hangingPunct="1"/>
            <a:r>
              <a:rPr lang="en-GB" altLang="en-US" smtClean="0"/>
              <a:t>It is only by carrying out a fair test that you can be sure that…</a:t>
            </a:r>
          </a:p>
          <a:p>
            <a:pPr eaLnBrk="1" hangingPunct="1"/>
            <a:endParaRPr lang="en-GB" altLang="en-US" smtClean="0"/>
          </a:p>
          <a:p>
            <a:pPr eaLnBrk="1" hangingPunct="1"/>
            <a:r>
              <a:rPr lang="en-GB" altLang="en-US" smtClean="0"/>
              <a:t>…what you have changed…</a:t>
            </a:r>
          </a:p>
          <a:p>
            <a:pPr eaLnBrk="1" hangingPunct="1"/>
            <a:endParaRPr lang="en-GB" altLang="en-US" smtClean="0"/>
          </a:p>
          <a:p>
            <a:pPr eaLnBrk="1" hangingPunct="1"/>
            <a:r>
              <a:rPr lang="en-GB" altLang="en-US" smtClean="0"/>
              <a:t>…is affecting what you measured</a:t>
            </a:r>
          </a:p>
        </p:txBody>
      </p:sp>
    </p:spTree>
    <p:extLst>
      <p:ext uri="{BB962C8B-B14F-4D97-AF65-F5344CB8AC3E}">
        <p14:creationId xmlns:p14="http://schemas.microsoft.com/office/powerpoint/2010/main" val="3845604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So what are variables?</a:t>
            </a:r>
          </a:p>
        </p:txBody>
      </p:sp>
      <p:sp>
        <p:nvSpPr>
          <p:cNvPr id="106499" name="Rectangle 3"/>
          <p:cNvSpPr>
            <a:spLocks noGrp="1" noChangeArrowheads="1"/>
          </p:cNvSpPr>
          <p:nvPr>
            <p:ph type="body" idx="1"/>
          </p:nvPr>
        </p:nvSpPr>
        <p:spPr>
          <a:xfrm>
            <a:off x="288309" y="936419"/>
            <a:ext cx="7886700" cy="5104067"/>
          </a:xfrm>
        </p:spPr>
        <p:txBody>
          <a:bodyPr/>
          <a:lstStyle/>
          <a:p>
            <a:pPr eaLnBrk="1" hangingPunct="1">
              <a:lnSpc>
                <a:spcPct val="90000"/>
              </a:lnSpc>
            </a:pPr>
            <a:r>
              <a:rPr lang="en-GB" altLang="en-US" dirty="0" smtClean="0"/>
              <a:t>Variables are all the things that could change during an investigation</a:t>
            </a:r>
          </a:p>
          <a:p>
            <a:pPr eaLnBrk="1" hangingPunct="1">
              <a:lnSpc>
                <a:spcPct val="90000"/>
              </a:lnSpc>
            </a:pPr>
            <a:endParaRPr lang="en-GB" altLang="en-US" dirty="0" smtClean="0"/>
          </a:p>
          <a:p>
            <a:pPr eaLnBrk="1" hangingPunct="1">
              <a:lnSpc>
                <a:spcPct val="90000"/>
              </a:lnSpc>
            </a:pPr>
            <a:r>
              <a:rPr lang="en-GB" altLang="en-US" dirty="0" smtClean="0"/>
              <a:t>In an investigation to find out which ball bounces best, what could change from one experiment to the next?</a:t>
            </a:r>
          </a:p>
          <a:p>
            <a:pPr lvl="1" eaLnBrk="1" hangingPunct="1">
              <a:lnSpc>
                <a:spcPct val="90000"/>
              </a:lnSpc>
            </a:pPr>
            <a:endParaRPr lang="en-GB" altLang="en-US" sz="1000" dirty="0" smtClean="0"/>
          </a:p>
          <a:p>
            <a:pPr lvl="1" eaLnBrk="1" hangingPunct="1">
              <a:lnSpc>
                <a:spcPct val="90000"/>
              </a:lnSpc>
            </a:pPr>
            <a:r>
              <a:rPr lang="en-GB" altLang="en-US" sz="2900" dirty="0" smtClean="0"/>
              <a:t>The ball</a:t>
            </a:r>
          </a:p>
          <a:p>
            <a:pPr lvl="1" eaLnBrk="1" hangingPunct="1">
              <a:lnSpc>
                <a:spcPct val="90000"/>
              </a:lnSpc>
            </a:pPr>
            <a:r>
              <a:rPr lang="en-GB" altLang="en-US" sz="2900" dirty="0" smtClean="0"/>
              <a:t>The drop height</a:t>
            </a:r>
          </a:p>
          <a:p>
            <a:pPr lvl="1" eaLnBrk="1" hangingPunct="1">
              <a:lnSpc>
                <a:spcPct val="90000"/>
              </a:lnSpc>
            </a:pPr>
            <a:r>
              <a:rPr lang="en-GB" altLang="en-US" sz="2900" dirty="0" smtClean="0"/>
              <a:t>Anything else?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290" y="3365949"/>
            <a:ext cx="4262651" cy="2830667"/>
          </a:xfrm>
          <a:prstGeom prst="rect">
            <a:avLst/>
          </a:prstGeom>
        </p:spPr>
      </p:pic>
    </p:spTree>
    <p:extLst>
      <p:ext uri="{BB962C8B-B14F-4D97-AF65-F5344CB8AC3E}">
        <p14:creationId xmlns:p14="http://schemas.microsoft.com/office/powerpoint/2010/main" val="140437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What sort of variables are there?</a:t>
            </a:r>
          </a:p>
        </p:txBody>
      </p:sp>
      <p:sp>
        <p:nvSpPr>
          <p:cNvPr id="108547" name="Rectangle 3"/>
          <p:cNvSpPr>
            <a:spLocks noGrp="1" noChangeArrowheads="1"/>
          </p:cNvSpPr>
          <p:nvPr>
            <p:ph type="body" idx="1"/>
          </p:nvPr>
        </p:nvSpPr>
        <p:spPr/>
        <p:txBody>
          <a:bodyPr/>
          <a:lstStyle/>
          <a:p>
            <a:pPr eaLnBrk="1" hangingPunct="1">
              <a:lnSpc>
                <a:spcPct val="90000"/>
              </a:lnSpc>
            </a:pPr>
            <a:r>
              <a:rPr lang="en-GB" altLang="en-US" smtClean="0"/>
              <a:t>You should only change one thing in your experiments</a:t>
            </a:r>
          </a:p>
          <a:p>
            <a:pPr eaLnBrk="1" hangingPunct="1">
              <a:lnSpc>
                <a:spcPct val="90000"/>
              </a:lnSpc>
            </a:pPr>
            <a:endParaRPr lang="en-GB" altLang="en-US" smtClean="0"/>
          </a:p>
          <a:p>
            <a:pPr eaLnBrk="1" hangingPunct="1">
              <a:lnSpc>
                <a:spcPct val="90000"/>
              </a:lnSpc>
            </a:pPr>
            <a:r>
              <a:rPr lang="en-GB" altLang="en-US" smtClean="0"/>
              <a:t>This called the </a:t>
            </a:r>
            <a:r>
              <a:rPr lang="en-GB" altLang="en-US" u="sng" smtClean="0"/>
              <a:t>independent</a:t>
            </a:r>
            <a:r>
              <a:rPr lang="en-GB" altLang="en-US" smtClean="0"/>
              <a:t> variable</a:t>
            </a:r>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r>
              <a:rPr lang="en-GB" altLang="en-US" smtClean="0"/>
              <a:t>What would it be in the</a:t>
            </a:r>
            <a:br>
              <a:rPr lang="en-GB" altLang="en-US" smtClean="0"/>
            </a:br>
            <a:r>
              <a:rPr lang="en-GB" altLang="en-US" smtClean="0"/>
              <a:t>bouncing experiment?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8713" y="3061862"/>
            <a:ext cx="3115101" cy="3115101"/>
          </a:xfrm>
          <a:prstGeom prst="rect">
            <a:avLst/>
          </a:prstGeom>
        </p:spPr>
      </p:pic>
    </p:spTree>
    <p:extLst>
      <p:ext uri="{BB962C8B-B14F-4D97-AF65-F5344CB8AC3E}">
        <p14:creationId xmlns:p14="http://schemas.microsoft.com/office/powerpoint/2010/main" val="1984264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mtClean="0"/>
              <a:t>What sort of variables are there?</a:t>
            </a:r>
          </a:p>
        </p:txBody>
      </p:sp>
      <p:sp>
        <p:nvSpPr>
          <p:cNvPr id="107523" name="Rectangle 3"/>
          <p:cNvSpPr>
            <a:spLocks noGrp="1" noChangeArrowheads="1"/>
          </p:cNvSpPr>
          <p:nvPr>
            <p:ph type="body" idx="1"/>
          </p:nvPr>
        </p:nvSpPr>
        <p:spPr/>
        <p:txBody>
          <a:bodyPr/>
          <a:lstStyle/>
          <a:p>
            <a:pPr eaLnBrk="1" hangingPunct="1">
              <a:lnSpc>
                <a:spcPct val="90000"/>
              </a:lnSpc>
            </a:pPr>
            <a:r>
              <a:rPr lang="en-GB" altLang="en-US" smtClean="0"/>
              <a:t>The factors you keep the same in your experiments are called </a:t>
            </a:r>
            <a:r>
              <a:rPr lang="en-GB" altLang="en-US" u="sng" smtClean="0"/>
              <a:t>control</a:t>
            </a:r>
            <a:r>
              <a:rPr lang="en-GB" altLang="en-US" smtClean="0"/>
              <a:t> variables</a:t>
            </a:r>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r>
              <a:rPr lang="en-GB" altLang="en-US" smtClean="0"/>
              <a:t>What could they be in the</a:t>
            </a:r>
            <a:br>
              <a:rPr lang="en-GB" altLang="en-US" smtClean="0"/>
            </a:br>
            <a:r>
              <a:rPr lang="en-GB" altLang="en-US" smtClean="0"/>
              <a:t>bouncing experiment?</a:t>
            </a:r>
          </a:p>
          <a:p>
            <a:pPr eaLnBrk="1" hangingPunct="1">
              <a:lnSpc>
                <a:spcPct val="90000"/>
              </a:lnSpc>
              <a:buFont typeface="Wingdings" panose="05000000000000000000" pitchFamily="2" charset="2"/>
              <a:buNone/>
            </a:pPr>
            <a:endParaRPr lang="en-GB" altLang="en-US"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233614"/>
            <a:ext cx="3943350" cy="3943350"/>
          </a:xfrm>
          <a:prstGeom prst="rect">
            <a:avLst/>
          </a:prstGeom>
        </p:spPr>
      </p:pic>
    </p:spTree>
    <p:extLst>
      <p:ext uri="{BB962C8B-B14F-4D97-AF65-F5344CB8AC3E}">
        <p14:creationId xmlns:p14="http://schemas.microsoft.com/office/powerpoint/2010/main" val="235336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mtClean="0"/>
              <a:t>What sort of variables are there?</a:t>
            </a:r>
          </a:p>
        </p:txBody>
      </p:sp>
      <p:sp>
        <p:nvSpPr>
          <p:cNvPr id="105475" name="Rectangle 3"/>
          <p:cNvSpPr>
            <a:spLocks noGrp="1" noChangeArrowheads="1"/>
          </p:cNvSpPr>
          <p:nvPr>
            <p:ph type="body" idx="1"/>
          </p:nvPr>
        </p:nvSpPr>
        <p:spPr/>
        <p:txBody>
          <a:bodyPr/>
          <a:lstStyle/>
          <a:p>
            <a:pPr eaLnBrk="1" hangingPunct="1">
              <a:lnSpc>
                <a:spcPct val="90000"/>
              </a:lnSpc>
            </a:pPr>
            <a:r>
              <a:rPr lang="en-GB" altLang="en-US" dirty="0" smtClean="0"/>
              <a:t>As a result of your experiment your results should show  something changing</a:t>
            </a:r>
          </a:p>
          <a:p>
            <a:pPr eaLnBrk="1" hangingPunct="1">
              <a:lnSpc>
                <a:spcPct val="90000"/>
              </a:lnSpc>
            </a:pPr>
            <a:endParaRPr lang="en-GB" altLang="en-US" dirty="0" smtClean="0"/>
          </a:p>
          <a:p>
            <a:pPr eaLnBrk="1" hangingPunct="1">
              <a:lnSpc>
                <a:spcPct val="90000"/>
              </a:lnSpc>
            </a:pPr>
            <a:r>
              <a:rPr lang="en-GB" altLang="en-US" dirty="0" smtClean="0"/>
              <a:t>This is called a </a:t>
            </a:r>
            <a:r>
              <a:rPr lang="en-GB" altLang="en-US" u="sng" dirty="0" smtClean="0"/>
              <a:t>dependent</a:t>
            </a:r>
            <a:r>
              <a:rPr lang="en-GB" altLang="en-US" dirty="0" smtClean="0"/>
              <a:t> variable</a:t>
            </a:r>
          </a:p>
          <a:p>
            <a:pPr eaLnBrk="1" hangingPunct="1">
              <a:lnSpc>
                <a:spcPct val="90000"/>
              </a:lnSpc>
            </a:pPr>
            <a:endParaRPr lang="en-GB" altLang="en-US" dirty="0" smtClean="0"/>
          </a:p>
          <a:p>
            <a:pPr eaLnBrk="1" hangingPunct="1">
              <a:lnSpc>
                <a:spcPct val="90000"/>
              </a:lnSpc>
            </a:pPr>
            <a:endParaRPr lang="en-GB" altLang="en-US" dirty="0" smtClean="0"/>
          </a:p>
          <a:p>
            <a:pPr eaLnBrk="1" hangingPunct="1">
              <a:lnSpc>
                <a:spcPct val="90000"/>
              </a:lnSpc>
            </a:pPr>
            <a:endParaRPr lang="en-GB" altLang="en-US" dirty="0" smtClean="0"/>
          </a:p>
          <a:p>
            <a:pPr eaLnBrk="1" hangingPunct="1">
              <a:lnSpc>
                <a:spcPct val="90000"/>
              </a:lnSpc>
            </a:pPr>
            <a:r>
              <a:rPr lang="en-GB" altLang="en-US" dirty="0" smtClean="0"/>
              <a:t>What would it be in the</a:t>
            </a:r>
            <a:br>
              <a:rPr lang="en-GB" altLang="en-US" dirty="0" smtClean="0"/>
            </a:br>
            <a:r>
              <a:rPr lang="en-GB" altLang="en-US" dirty="0" smtClean="0"/>
              <a:t>bouncing experiment?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309" y="3095155"/>
            <a:ext cx="1744041" cy="1762354"/>
          </a:xfrm>
          <a:prstGeom prst="rect">
            <a:avLst/>
          </a:prstGeom>
        </p:spPr>
      </p:pic>
    </p:spTree>
    <p:extLst>
      <p:ext uri="{BB962C8B-B14F-4D97-AF65-F5344CB8AC3E}">
        <p14:creationId xmlns:p14="http://schemas.microsoft.com/office/powerpoint/2010/main" val="15891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mtClean="0"/>
              <a:t>How can we get our results?</a:t>
            </a:r>
          </a:p>
        </p:txBody>
      </p:sp>
      <p:sp>
        <p:nvSpPr>
          <p:cNvPr id="111619" name="Rectangle 3"/>
          <p:cNvSpPr>
            <a:spLocks noGrp="1" noChangeArrowheads="1"/>
          </p:cNvSpPr>
          <p:nvPr>
            <p:ph type="body" idx="1"/>
          </p:nvPr>
        </p:nvSpPr>
        <p:spPr/>
        <p:txBody>
          <a:bodyPr/>
          <a:lstStyle/>
          <a:p>
            <a:pPr eaLnBrk="1" hangingPunct="1"/>
            <a:r>
              <a:rPr lang="en-GB" altLang="en-US" smtClean="0"/>
              <a:t>Observation?</a:t>
            </a:r>
          </a:p>
          <a:p>
            <a:pPr eaLnBrk="1" hangingPunct="1"/>
            <a:endParaRPr lang="en-GB" altLang="en-US"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411" y="1868951"/>
            <a:ext cx="5990886" cy="3986417"/>
          </a:xfrm>
          <a:prstGeom prst="rect">
            <a:avLst/>
          </a:prstGeom>
        </p:spPr>
      </p:pic>
    </p:spTree>
    <p:extLst>
      <p:ext uri="{BB962C8B-B14F-4D97-AF65-F5344CB8AC3E}">
        <p14:creationId xmlns:p14="http://schemas.microsoft.com/office/powerpoint/2010/main" val="189514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theme/theme1.xml><?xml version="1.0" encoding="utf-8"?>
<a:theme xmlns:a="http://schemas.openxmlformats.org/drawingml/2006/main" name="Office Theme">
  <a:themeElements>
    <a:clrScheme name="BI colours">
      <a:dk1>
        <a:sysClr val="windowText" lastClr="000000"/>
      </a:dk1>
      <a:lt1>
        <a:sysClr val="window" lastClr="FFFFFF"/>
      </a:lt1>
      <a:dk2>
        <a:srgbClr val="332F6B"/>
      </a:dk2>
      <a:lt2>
        <a:srgbClr val="E7E6E6"/>
      </a:lt2>
      <a:accent1>
        <a:srgbClr val="00B0F0"/>
      </a:accent1>
      <a:accent2>
        <a:srgbClr val="332F6B"/>
      </a:accent2>
      <a:accent3>
        <a:srgbClr val="A5A5A5"/>
      </a:accent3>
      <a:accent4>
        <a:srgbClr val="00702A"/>
      </a:accent4>
      <a:accent5>
        <a:srgbClr val="EDC147"/>
      </a:accent5>
      <a:accent6>
        <a:srgbClr val="CC1F8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B764DEE-106C-4A69-B694-0D56DA4E6649}" vid="{092AA1EA-FE30-4871-A74A-C0E772853F16}"/>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24195D"/>
      </a:dk2>
      <a:lt2>
        <a:srgbClr val="E7E6E6"/>
      </a:lt2>
      <a:accent1>
        <a:srgbClr val="009FE3"/>
      </a:accent1>
      <a:accent2>
        <a:srgbClr val="24195D"/>
      </a:accent2>
      <a:accent3>
        <a:srgbClr val="A5A5A5"/>
      </a:accent3>
      <a:accent4>
        <a:srgbClr val="00702A"/>
      </a:accent4>
      <a:accent5>
        <a:srgbClr val="EDC147"/>
      </a:accent5>
      <a:accent6>
        <a:srgbClr val="CC1F8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B764DEE-106C-4A69-B694-0D56DA4E6649}" vid="{5D75EE00-E767-4B49-862D-68BA44416E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Institute slide template</Template>
  <TotalTime>651</TotalTime>
  <Words>643</Words>
  <Application>Microsoft Office PowerPoint</Application>
  <PresentationFormat>On-screen Show (4:3)</PresentationFormat>
  <Paragraphs>135</Paragraphs>
  <Slides>18</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Times New Roman</vt:lpstr>
      <vt:lpstr>Wingdings</vt:lpstr>
      <vt:lpstr>Office Theme</vt:lpstr>
      <vt:lpstr>1_Office Theme</vt:lpstr>
      <vt:lpstr>Fair Testing</vt:lpstr>
      <vt:lpstr>Learning Outcomes</vt:lpstr>
      <vt:lpstr>Starter: Which of these is a fair test?</vt:lpstr>
      <vt:lpstr>What is fair testing?</vt:lpstr>
      <vt:lpstr>So what are variables?</vt:lpstr>
      <vt:lpstr>What sort of variables are there?</vt:lpstr>
      <vt:lpstr>What sort of variables are there?</vt:lpstr>
      <vt:lpstr>What sort of variables are there?</vt:lpstr>
      <vt:lpstr>How can we get our results?</vt:lpstr>
      <vt:lpstr>Which horizontal line is longer?</vt:lpstr>
      <vt:lpstr>So how can we be sure of our results?</vt:lpstr>
      <vt:lpstr>How can we get our results?</vt:lpstr>
      <vt:lpstr>Activity: Your experiment</vt:lpstr>
      <vt:lpstr>Activity: What are our variables?</vt:lpstr>
      <vt:lpstr>Activity: Your experiment</vt:lpstr>
      <vt:lpstr>Let’s do the experiment</vt:lpstr>
      <vt:lpstr>…and the answer is….</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Babraham Institute</dc:title>
  <dc:creator>Jonathan Lawson</dc:creator>
  <cp:lastModifiedBy>Michael Hinton</cp:lastModifiedBy>
  <cp:revision>59</cp:revision>
  <dcterms:created xsi:type="dcterms:W3CDTF">2018-08-06T16:01:57Z</dcterms:created>
  <dcterms:modified xsi:type="dcterms:W3CDTF">2019-01-29T11:07:41Z</dcterms:modified>
</cp:coreProperties>
</file>